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278" r:id="rId2"/>
    <p:sldId id="288" r:id="rId3"/>
    <p:sldId id="289" r:id="rId4"/>
    <p:sldId id="290" r:id="rId5"/>
    <p:sldId id="291" r:id="rId6"/>
    <p:sldId id="295" r:id="rId7"/>
    <p:sldId id="276" r:id="rId8"/>
    <p:sldId id="279" r:id="rId9"/>
    <p:sldId id="280" r:id="rId10"/>
    <p:sldId id="282" r:id="rId11"/>
    <p:sldId id="283" r:id="rId12"/>
    <p:sldId id="294" r:id="rId13"/>
    <p:sldId id="296" r:id="rId14"/>
    <p:sldId id="284" r:id="rId15"/>
    <p:sldId id="286" r:id="rId16"/>
    <p:sldId id="287" r:id="rId17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7B1F6B1C-57D6-9345-B621-AF7F599E945B}">
          <p14:sldIdLst>
            <p14:sldId id="278"/>
            <p14:sldId id="288"/>
            <p14:sldId id="289"/>
            <p14:sldId id="290"/>
            <p14:sldId id="291"/>
            <p14:sldId id="295"/>
            <p14:sldId id="276"/>
            <p14:sldId id="279"/>
            <p14:sldId id="280"/>
            <p14:sldId id="282"/>
            <p14:sldId id="283"/>
            <p14:sldId id="294"/>
            <p14:sldId id="296"/>
            <p14:sldId id="284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00F"/>
    <a:srgbClr val="EFEEED"/>
    <a:srgbClr val="F2F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17335-D54C-A54F-AAB2-2BC9CB59C4A1}" type="datetime1">
              <a:rPr lang="de-AT" smtClean="0"/>
              <a:t>01.08.2018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FA7A4-FD44-AA41-9307-02EACEB6A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78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7B3CE-D918-5841-A3C4-F822F7B8EC85}" type="datetime1">
              <a:rPr lang="de-AT" smtClean="0"/>
              <a:t>01.08.2018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99636-862B-CE46-85B7-BD6C79BF28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779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1" descr="LS_15 PPT-Intro-1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9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6"/>
          <p:cNvSpPr>
            <a:spLocks noGrp="1"/>
          </p:cNvSpPr>
          <p:nvPr>
            <p:ph type="title"/>
          </p:nvPr>
        </p:nvSpPr>
        <p:spPr>
          <a:xfrm>
            <a:off x="432000" y="1799999"/>
            <a:ext cx="8280000" cy="97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3200" b="1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Tabellenplatzhalter 5"/>
          <p:cNvSpPr>
            <a:spLocks noGrp="1"/>
          </p:cNvSpPr>
          <p:nvPr>
            <p:ph type="tbl" sz="quarter" idx="11"/>
          </p:nvPr>
        </p:nvSpPr>
        <p:spPr>
          <a:xfrm>
            <a:off x="431800" y="3060000"/>
            <a:ext cx="8280000" cy="3578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de-DE" smtClean="0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0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tailfolie mit Bilder + Lö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110000" y="5760000"/>
            <a:ext cx="175442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Folie Nr. </a:t>
            </a:r>
            <a:fld id="{75312D03-E2A0-DD45-8A89-86DAA7106CAA}" type="slidenum">
              <a:rPr lang="de-DE" smtClean="0"/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2"/>
          </p:nvPr>
        </p:nvSpPr>
        <p:spPr>
          <a:xfrm>
            <a:off x="7109999" y="5940000"/>
            <a:ext cx="1754420" cy="18643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42970EDA-2183-450C-94A4-298F58646ED1}" type="datetime4">
              <a:rPr lang="de-AT" smtClean="0"/>
              <a:t>01. August 2018</a:t>
            </a:fld>
            <a:endParaRPr lang="de-DE" dirty="0"/>
          </a:p>
        </p:txBody>
      </p:sp>
      <p:sp>
        <p:nvSpPr>
          <p:cNvPr id="6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7109998" y="6173787"/>
            <a:ext cx="1754421" cy="46069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 b="1">
                <a:solidFill>
                  <a:srgbClr val="000000"/>
                </a:solidFill>
              </a:defRPr>
            </a:lvl1pPr>
          </a:lstStyle>
          <a:p>
            <a:r>
              <a:rPr lang="de-DE" smtClean="0"/>
              <a:t>Dienststellenbezeichnung, Name (akad. Grad, Vor- und Zuname) 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32000" y="1799999"/>
            <a:ext cx="6120000" cy="97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3200" b="1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8"/>
          <p:cNvSpPr>
            <a:spLocks noGrp="1"/>
          </p:cNvSpPr>
          <p:nvPr>
            <p:ph type="body" sz="quarter" idx="10"/>
          </p:nvPr>
        </p:nvSpPr>
        <p:spPr>
          <a:xfrm>
            <a:off x="431800" y="3060000"/>
            <a:ext cx="6120000" cy="16200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5000F"/>
              </a:buClr>
              <a:buSzPct val="150000"/>
              <a:buFont typeface="Arial Narrow"/>
              <a:buNone/>
              <a:defRPr sz="2000"/>
            </a:lvl1pPr>
            <a:lvl2pPr marL="742950" indent="-285750">
              <a:buClr>
                <a:schemeClr val="tx1"/>
              </a:buClr>
              <a:buSzPct val="100000"/>
              <a:buFont typeface="Arial Narrow"/>
              <a:buChar char="­"/>
              <a:defRPr sz="2200"/>
            </a:lvl2pPr>
            <a:lvl3pPr marL="1143000" indent="-228600">
              <a:buSzPct val="80000"/>
              <a:buFont typeface="Wingdings" charset="2"/>
              <a:buChar char="§"/>
              <a:defRPr sz="2000"/>
            </a:lvl3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/>
          </p:nvPr>
        </p:nvSpPr>
        <p:spPr>
          <a:xfrm>
            <a:off x="504825" y="4984828"/>
            <a:ext cx="1440000" cy="144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040550" y="4984828"/>
            <a:ext cx="1440000" cy="144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576275" y="4984828"/>
            <a:ext cx="1440000" cy="144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Bildplatzhalter 9"/>
          <p:cNvSpPr>
            <a:spLocks noGrp="1"/>
          </p:cNvSpPr>
          <p:nvPr>
            <p:ph type="pic" sz="quarter" idx="14"/>
          </p:nvPr>
        </p:nvSpPr>
        <p:spPr>
          <a:xfrm>
            <a:off x="5112000" y="4984828"/>
            <a:ext cx="1440000" cy="1440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0977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i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5112000" y="3060000"/>
            <a:ext cx="3750842" cy="3579312"/>
          </a:xfrm>
          <a:prstGeom prst="rect">
            <a:avLst/>
          </a:prstGeom>
        </p:spPr>
        <p:txBody>
          <a:bodyPr/>
          <a:lstStyle>
            <a:lvl1pPr marL="180000" indent="-180000">
              <a:buClr>
                <a:srgbClr val="D20A11"/>
              </a:buClr>
              <a:buSzPct val="100000"/>
              <a:buFont typeface="Wingdings" panose="05000000000000000000" pitchFamily="2" charset="2"/>
              <a:buChar char="§"/>
              <a:defRPr sz="2000"/>
            </a:lvl1pPr>
            <a:lvl2pPr marL="446088" indent="-179388">
              <a:buClr>
                <a:srgbClr val="D20A11"/>
              </a:buClr>
              <a:buSzPct val="100000"/>
              <a:buFont typeface="Aharoni" panose="02010803020104030203" pitchFamily="2" charset="-79"/>
              <a:buChar char="–"/>
              <a:defRPr sz="1800"/>
            </a:lvl2pPr>
            <a:lvl3pPr marL="628650" indent="-184150">
              <a:buSzPct val="80000"/>
              <a:buFont typeface="Aharoni" panose="02010803020104030203" pitchFamily="2" charset="-79"/>
              <a:buChar char="–"/>
              <a:defRPr sz="16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117794" y="1800225"/>
            <a:ext cx="3744000" cy="971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1">
                <a:latin typeface="+mj-lt"/>
              </a:defRPr>
            </a:lvl1pPr>
          </a:lstStyle>
          <a:p>
            <a:pPr lvl="0"/>
            <a:r>
              <a:rPr lang="de-AT" dirty="0" smtClean="0"/>
              <a:t>Titel hinzufügen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432000" y="1964508"/>
            <a:ext cx="3744913" cy="37433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1381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4"/>
          <p:cNvSpPr>
            <a:spLocks noGrp="1"/>
          </p:cNvSpPr>
          <p:nvPr>
            <p:ph type="pic" sz="quarter" idx="11"/>
          </p:nvPr>
        </p:nvSpPr>
        <p:spPr>
          <a:xfrm>
            <a:off x="4112923" y="1800000"/>
            <a:ext cx="2340000" cy="27365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2"/>
          </p:nvPr>
        </p:nvSpPr>
        <p:spPr>
          <a:xfrm>
            <a:off x="6534000" y="1800000"/>
            <a:ext cx="2340000" cy="273652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Bildplatzhalter 4"/>
          <p:cNvSpPr>
            <a:spLocks noGrp="1"/>
          </p:cNvSpPr>
          <p:nvPr>
            <p:ph type="pic" sz="quarter" idx="13"/>
          </p:nvPr>
        </p:nvSpPr>
        <p:spPr>
          <a:xfrm>
            <a:off x="4112923" y="4611951"/>
            <a:ext cx="1530000" cy="19760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Bildplatzhalter 4"/>
          <p:cNvSpPr>
            <a:spLocks noGrp="1"/>
          </p:cNvSpPr>
          <p:nvPr>
            <p:ph type="pic" sz="quarter" idx="14"/>
          </p:nvPr>
        </p:nvSpPr>
        <p:spPr>
          <a:xfrm>
            <a:off x="5728462" y="4611951"/>
            <a:ext cx="1530000" cy="19760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5"/>
          </p:nvPr>
        </p:nvSpPr>
        <p:spPr>
          <a:xfrm>
            <a:off x="7344000" y="4611951"/>
            <a:ext cx="1530000" cy="19760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4"/>
          <p:cNvSpPr>
            <a:spLocks noGrp="1"/>
          </p:cNvSpPr>
          <p:nvPr>
            <p:ph type="pic" sz="quarter" idx="10"/>
          </p:nvPr>
        </p:nvSpPr>
        <p:spPr>
          <a:xfrm>
            <a:off x="271463" y="1800001"/>
            <a:ext cx="3772800" cy="478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0105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z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270000" y="1800000"/>
            <a:ext cx="8604000" cy="478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D9D9D9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96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1" descr="LS_15 PPT-Intro-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3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1315590"/>
            <a:ext cx="9144000" cy="55493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32000" y="1800000"/>
            <a:ext cx="8424000" cy="2268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5000" b="1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4428000"/>
            <a:ext cx="8424000" cy="216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lang="de-DE" sz="1400" b="0" i="0" u="none" strike="noStrike" baseline="0" smtClean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de-AT" dirty="0" smtClean="0"/>
              <a:t>Datum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4716000"/>
            <a:ext cx="8424000" cy="450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de-DE" sz="1400" b="0" i="0" u="none" strike="noStrike" baseline="0" smtClean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de-AT" dirty="0" smtClean="0"/>
              <a:t>Dienststellenbezeichnung nach CD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lang="de-AT" dirty="0" smtClean="0"/>
              <a:t>Dienststellenbezeichnung nach CD</a:t>
            </a:r>
          </a:p>
          <a:p>
            <a:pPr lvl="0"/>
            <a:endParaRPr lang="de-AT" dirty="0" smtClean="0"/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31999" y="5256862"/>
            <a:ext cx="8424000" cy="1152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lang="de-DE" sz="1400" b="1" i="0" u="none" strike="noStrike" baseline="0" smtClean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de-AT" dirty="0" smtClean="0"/>
              <a:t>Name (akad. Grad, Vor- und Zuname)</a:t>
            </a:r>
          </a:p>
        </p:txBody>
      </p:sp>
    </p:spTree>
    <p:extLst>
      <p:ext uri="{BB962C8B-B14F-4D97-AF65-F5344CB8AC3E}">
        <p14:creationId xmlns:p14="http://schemas.microsoft.com/office/powerpoint/2010/main" val="417180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 + Sponso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1315590"/>
            <a:ext cx="9144000" cy="477537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32000" y="1800000"/>
            <a:ext cx="8424000" cy="2268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5000" b="1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4428000"/>
            <a:ext cx="8424000" cy="216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lang="de-DE" sz="1400" b="0" i="0" u="none" strike="noStrike" baseline="0" smtClean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de-AT" dirty="0" smtClean="0"/>
              <a:t>Datum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4716000"/>
            <a:ext cx="8424000" cy="450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de-DE" sz="1400" b="0" i="0" u="none" strike="noStrike" baseline="0" smtClean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de-AT" dirty="0" smtClean="0"/>
              <a:t>Dienststellenbezeichnung nach CD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lang="de-AT" dirty="0" smtClean="0"/>
              <a:t>Dienststellenbezeichnung nach CD</a:t>
            </a:r>
          </a:p>
          <a:p>
            <a:pPr lvl="0"/>
            <a:endParaRPr lang="de-AT" dirty="0" smtClean="0"/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31999" y="5256862"/>
            <a:ext cx="8424000" cy="540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lang="de-DE" sz="1400" b="1" i="0" u="none" strike="noStrike" baseline="0" smtClean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de-AT" dirty="0" smtClean="0"/>
              <a:t>Name (akad. Grad, Vor- und Zuname)</a:t>
            </a:r>
          </a:p>
        </p:txBody>
      </p:sp>
    </p:spTree>
    <p:extLst>
      <p:ext uri="{BB962C8B-B14F-4D97-AF65-F5344CB8AC3E}">
        <p14:creationId xmlns:p14="http://schemas.microsoft.com/office/powerpoint/2010/main" val="133889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tailfolie + Fußzeile + Lö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d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110000" y="5760000"/>
            <a:ext cx="175442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Folie Nr. </a:t>
            </a:r>
            <a:fld id="{75312D03-E2A0-DD45-8A89-86DAA7106CAA}" type="slidenum">
              <a:rPr lang="de-DE" smtClean="0"/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Datumsplatzhalter 10"/>
          <p:cNvSpPr>
            <a:spLocks noGrp="1"/>
          </p:cNvSpPr>
          <p:nvPr>
            <p:ph type="dt" sz="half" idx="2"/>
          </p:nvPr>
        </p:nvSpPr>
        <p:spPr>
          <a:xfrm>
            <a:off x="7109999" y="5940000"/>
            <a:ext cx="1754420" cy="18643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7EDDBCAC-36C2-47C1-97B4-19F305A052ED}" type="datetime4">
              <a:rPr lang="de-AT" smtClean="0"/>
              <a:t>01. August 2018</a:t>
            </a:fld>
            <a:endParaRPr lang="de-DE" dirty="0"/>
          </a:p>
        </p:txBody>
      </p:sp>
      <p:sp>
        <p:nvSpPr>
          <p:cNvPr id="25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7109998" y="6173787"/>
            <a:ext cx="1754421" cy="46069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 b="1">
                <a:solidFill>
                  <a:srgbClr val="000000"/>
                </a:solidFill>
              </a:defRPr>
            </a:lvl1pPr>
          </a:lstStyle>
          <a:p>
            <a:r>
              <a:rPr lang="de-DE" smtClean="0"/>
              <a:t>Dienststellenbezeichnung, Name (akad. Grad, Vor- und Zuname) </a:t>
            </a:r>
            <a:endParaRPr lang="de-DE" dirty="0"/>
          </a:p>
        </p:txBody>
      </p:sp>
      <p:sp>
        <p:nvSpPr>
          <p:cNvPr id="27" name="Titel 6"/>
          <p:cNvSpPr>
            <a:spLocks noGrp="1"/>
          </p:cNvSpPr>
          <p:nvPr>
            <p:ph type="title"/>
          </p:nvPr>
        </p:nvSpPr>
        <p:spPr>
          <a:xfrm>
            <a:off x="432000" y="1799999"/>
            <a:ext cx="6120000" cy="97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3200" b="1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0"/>
          </p:nvPr>
        </p:nvSpPr>
        <p:spPr>
          <a:xfrm>
            <a:off x="431800" y="3060000"/>
            <a:ext cx="6120000" cy="3579312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rgbClr val="D20A11"/>
              </a:buClr>
              <a:buSzPct val="100000"/>
              <a:buFont typeface="Wingdings" panose="05000000000000000000" pitchFamily="2" charset="2"/>
              <a:buChar char="§"/>
              <a:defRPr sz="2000"/>
            </a:lvl1pPr>
            <a:lvl2pPr marL="444500" indent="-174625" defTabSz="444500">
              <a:buClr>
                <a:srgbClr val="D20A11"/>
              </a:buClr>
              <a:buSzPct val="100000"/>
              <a:buFont typeface="Aharoni" panose="02010803020104030203" pitchFamily="2" charset="-79"/>
              <a:buChar char="–"/>
              <a:defRPr sz="1800"/>
            </a:lvl2pPr>
            <a:lvl3pPr marL="628650" indent="-184150" defTabSz="441325">
              <a:buSzPct val="80000"/>
              <a:buFont typeface="Aharoni" panose="02010803020104030203" pitchFamily="2" charset="-79"/>
              <a:buChar char="–"/>
              <a:defRPr sz="16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09894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6"/>
          <p:cNvSpPr>
            <a:spLocks noGrp="1"/>
          </p:cNvSpPr>
          <p:nvPr>
            <p:ph type="title"/>
          </p:nvPr>
        </p:nvSpPr>
        <p:spPr>
          <a:xfrm>
            <a:off x="432000" y="1799999"/>
            <a:ext cx="8424000" cy="97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3200" b="1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0"/>
          </p:nvPr>
        </p:nvSpPr>
        <p:spPr>
          <a:xfrm>
            <a:off x="431800" y="3060000"/>
            <a:ext cx="8424000" cy="3579312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rgbClr val="D20A11"/>
              </a:buClr>
              <a:buSzPct val="100000"/>
              <a:buFont typeface="Wingdings" panose="05000000000000000000" pitchFamily="2" charset="2"/>
              <a:buChar char="§"/>
              <a:defRPr sz="2000"/>
            </a:lvl1pPr>
            <a:lvl2pPr marL="444500" indent="-174625">
              <a:buClr>
                <a:srgbClr val="D20A11"/>
              </a:buClr>
              <a:buSzPct val="100000"/>
              <a:buFont typeface="Aharoni" panose="02010803020104030203" pitchFamily="2" charset="-79"/>
              <a:buChar char="–"/>
              <a:defRPr sz="1800"/>
            </a:lvl2pPr>
            <a:lvl3pPr marL="627063" indent="-179388">
              <a:buSzPct val="80000"/>
              <a:buFont typeface="Aharoni" panose="02010803020104030203" pitchFamily="2" charset="-79"/>
              <a:buChar char="–"/>
              <a:defRPr sz="16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25654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ilfoli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8"/>
          <p:cNvSpPr>
            <a:spLocks noGrp="1"/>
          </p:cNvSpPr>
          <p:nvPr>
            <p:ph type="body" sz="quarter" idx="10"/>
          </p:nvPr>
        </p:nvSpPr>
        <p:spPr>
          <a:xfrm>
            <a:off x="431800" y="3060000"/>
            <a:ext cx="3744913" cy="3579312"/>
          </a:xfrm>
          <a:prstGeom prst="rect">
            <a:avLst/>
          </a:prstGeom>
        </p:spPr>
        <p:txBody>
          <a:bodyPr/>
          <a:lstStyle>
            <a:lvl1pPr marL="180000" indent="-180000">
              <a:buClr>
                <a:srgbClr val="D20A11"/>
              </a:buClr>
              <a:buSzPct val="100000"/>
              <a:buFont typeface="Wingdings" panose="05000000000000000000" pitchFamily="2" charset="2"/>
              <a:buChar char="§"/>
              <a:defRPr sz="2000"/>
            </a:lvl1pPr>
            <a:lvl2pPr marL="446088" indent="-179388">
              <a:buClr>
                <a:srgbClr val="D20A11"/>
              </a:buClr>
              <a:buSzPct val="100000"/>
              <a:buFont typeface="Aharoni" panose="02010803020104030203" pitchFamily="2" charset="-79"/>
              <a:buChar char="–"/>
              <a:defRPr sz="1800"/>
            </a:lvl2pPr>
            <a:lvl3pPr marL="627063" indent="-179388">
              <a:buSzPct val="80000"/>
              <a:buFont typeface="Aharoni" panose="02010803020104030203" pitchFamily="2" charset="-79"/>
              <a:buChar char="–"/>
              <a:defRPr sz="16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28"/>
          <p:cNvSpPr>
            <a:spLocks noGrp="1"/>
          </p:cNvSpPr>
          <p:nvPr>
            <p:ph type="body" sz="quarter" idx="16"/>
          </p:nvPr>
        </p:nvSpPr>
        <p:spPr>
          <a:xfrm>
            <a:off x="5112000" y="3060000"/>
            <a:ext cx="3744913" cy="3579312"/>
          </a:xfrm>
          <a:prstGeom prst="rect">
            <a:avLst/>
          </a:prstGeom>
        </p:spPr>
        <p:txBody>
          <a:bodyPr/>
          <a:lstStyle>
            <a:lvl1pPr marL="180000" indent="-180000">
              <a:buClr>
                <a:srgbClr val="D20A11"/>
              </a:buClr>
              <a:buSzPct val="100000"/>
              <a:buFont typeface="Wingdings" panose="05000000000000000000" pitchFamily="2" charset="2"/>
              <a:buChar char="§"/>
              <a:defRPr sz="2000"/>
            </a:lvl1pPr>
            <a:lvl2pPr marL="446088" indent="-179388">
              <a:buClr>
                <a:srgbClr val="D20A11"/>
              </a:buClr>
              <a:buSzPct val="100000"/>
              <a:buFont typeface="Aharoni" panose="02010803020104030203" pitchFamily="2" charset="-79"/>
              <a:buChar char="–"/>
              <a:defRPr sz="1800"/>
            </a:lvl2pPr>
            <a:lvl3pPr marL="627063" indent="-179388">
              <a:buSzPct val="80000"/>
              <a:buFont typeface="Aharoni" panose="02010803020104030203" pitchFamily="2" charset="-79"/>
              <a:buChar char="–"/>
              <a:defRPr sz="16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117794" y="1800225"/>
            <a:ext cx="3744000" cy="971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1">
                <a:latin typeface="+mj-lt"/>
              </a:defRPr>
            </a:lvl1pPr>
          </a:lstStyle>
          <a:p>
            <a:pPr lvl="0"/>
            <a:r>
              <a:rPr lang="de-AT" dirty="0" smtClean="0"/>
              <a:t>Titel hinzufügen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32713" y="1800225"/>
            <a:ext cx="3744000" cy="971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="1">
                <a:latin typeface="+mj-lt"/>
              </a:defRPr>
            </a:lvl1pPr>
          </a:lstStyle>
          <a:p>
            <a:pPr lvl="0"/>
            <a:r>
              <a:rPr lang="de-AT" dirty="0" smtClean="0"/>
              <a:t>Titel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909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tailfolie + Diagramm + Fußzeile + Lö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110000" y="5760000"/>
            <a:ext cx="175442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Folie Nr. </a:t>
            </a:r>
            <a:fld id="{75312D03-E2A0-DD45-8A89-86DAA7106CAA}" type="slidenum">
              <a:rPr lang="de-DE" smtClean="0"/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1" name="Datumsplatzhalter 10"/>
          <p:cNvSpPr>
            <a:spLocks noGrp="1"/>
          </p:cNvSpPr>
          <p:nvPr>
            <p:ph type="dt" sz="half" idx="2"/>
          </p:nvPr>
        </p:nvSpPr>
        <p:spPr>
          <a:xfrm>
            <a:off x="7109999" y="5940000"/>
            <a:ext cx="1754420" cy="18643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AC1E1692-4A37-4DAA-A69C-24D417F6032C}" type="datetime4">
              <a:rPr lang="de-AT" smtClean="0"/>
              <a:t>01. August 2018</a:t>
            </a:fld>
            <a:endParaRPr lang="de-DE" dirty="0"/>
          </a:p>
        </p:txBody>
      </p:sp>
      <p:sp>
        <p:nvSpPr>
          <p:cNvPr id="25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7109998" y="6173787"/>
            <a:ext cx="1754421" cy="46069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 b="1">
                <a:solidFill>
                  <a:srgbClr val="000000"/>
                </a:solidFill>
              </a:defRPr>
            </a:lvl1pPr>
          </a:lstStyle>
          <a:p>
            <a:r>
              <a:rPr lang="de-DE" smtClean="0"/>
              <a:t>Dienststellenbezeichnung, Name (akad. Grad, Vor- und Zuname) </a:t>
            </a:r>
            <a:endParaRPr lang="de-DE" dirty="0"/>
          </a:p>
        </p:txBody>
      </p:sp>
      <p:sp>
        <p:nvSpPr>
          <p:cNvPr id="27" name="Titel 6"/>
          <p:cNvSpPr>
            <a:spLocks noGrp="1"/>
          </p:cNvSpPr>
          <p:nvPr>
            <p:ph type="title"/>
          </p:nvPr>
        </p:nvSpPr>
        <p:spPr>
          <a:xfrm>
            <a:off x="432000" y="1799999"/>
            <a:ext cx="6120000" cy="97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3200" b="1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Diagrammplatzhalter 5"/>
          <p:cNvSpPr>
            <a:spLocks noGrp="1"/>
          </p:cNvSpPr>
          <p:nvPr>
            <p:ph type="chart" sz="quarter" idx="12"/>
          </p:nvPr>
        </p:nvSpPr>
        <p:spPr>
          <a:xfrm>
            <a:off x="3622675" y="3060000"/>
            <a:ext cx="2928938" cy="35782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0" name="Textplatzhalter 28"/>
          <p:cNvSpPr>
            <a:spLocks noGrp="1"/>
          </p:cNvSpPr>
          <p:nvPr>
            <p:ph type="body" sz="quarter" idx="10"/>
          </p:nvPr>
        </p:nvSpPr>
        <p:spPr>
          <a:xfrm>
            <a:off x="431800" y="3060000"/>
            <a:ext cx="2661257" cy="3579312"/>
          </a:xfrm>
          <a:prstGeom prst="rect">
            <a:avLst/>
          </a:prstGeom>
        </p:spPr>
        <p:txBody>
          <a:bodyPr/>
          <a:lstStyle>
            <a:lvl1pPr marL="180000" indent="-180000">
              <a:buClr>
                <a:srgbClr val="D20A11"/>
              </a:buClr>
              <a:buSzPct val="100000"/>
              <a:buFont typeface="Wingdings" panose="05000000000000000000" pitchFamily="2" charset="2"/>
              <a:buChar char="§"/>
              <a:defRPr sz="2000"/>
            </a:lvl1pPr>
            <a:lvl2pPr marL="446088" indent="-179388">
              <a:buClr>
                <a:srgbClr val="D20A11"/>
              </a:buClr>
              <a:buSzPct val="100000"/>
              <a:buFont typeface="Aharoni" panose="02010803020104030203" pitchFamily="2" charset="-79"/>
              <a:buChar char="–"/>
              <a:defRPr sz="1800"/>
            </a:lvl2pPr>
            <a:lvl3pPr marL="627063" indent="-179388">
              <a:buSzPct val="80000"/>
              <a:buFont typeface="Aharoni" panose="02010803020104030203" pitchFamily="2" charset="-79"/>
              <a:buChar char="–"/>
              <a:defRPr sz="1600"/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27377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e Gegenübe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grammplatzhalter 7"/>
          <p:cNvSpPr>
            <a:spLocks noGrp="1"/>
          </p:cNvSpPr>
          <p:nvPr>
            <p:ph type="chart" sz="quarter" idx="14"/>
          </p:nvPr>
        </p:nvSpPr>
        <p:spPr>
          <a:xfrm>
            <a:off x="431800" y="3060000"/>
            <a:ext cx="3744913" cy="35782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1" name="Diagrammplatzhalter 7"/>
          <p:cNvSpPr>
            <a:spLocks noGrp="1"/>
          </p:cNvSpPr>
          <p:nvPr>
            <p:ph type="chart" sz="quarter" idx="15"/>
          </p:nvPr>
        </p:nvSpPr>
        <p:spPr>
          <a:xfrm>
            <a:off x="5112000" y="3060000"/>
            <a:ext cx="3744913" cy="35782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2" name="Titel 6"/>
          <p:cNvSpPr>
            <a:spLocks noGrp="1"/>
          </p:cNvSpPr>
          <p:nvPr>
            <p:ph type="title"/>
          </p:nvPr>
        </p:nvSpPr>
        <p:spPr>
          <a:xfrm>
            <a:off x="432000" y="1799999"/>
            <a:ext cx="8424000" cy="97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3200" b="1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545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28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710" r:id="rId3"/>
    <p:sldLayoutId id="2147483711" r:id="rId4"/>
    <p:sldLayoutId id="2147483698" r:id="rId5"/>
    <p:sldLayoutId id="2147483699" r:id="rId6"/>
    <p:sldLayoutId id="2147483709" r:id="rId7"/>
    <p:sldLayoutId id="2147483701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26757" y="3126270"/>
            <a:ext cx="7376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400" b="1" dirty="0" smtClean="0"/>
              <a:t>Pflege &amp; Finanzierung</a:t>
            </a:r>
            <a:endParaRPr lang="de-AT" sz="44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942702" y="5412135"/>
            <a:ext cx="420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AT" sz="2000" b="1" dirty="0" smtClean="0"/>
              <a:t>01. Juni 2017</a:t>
            </a:r>
          </a:p>
          <a:p>
            <a:r>
              <a:rPr lang="de-AT" sz="2000" b="1" dirty="0" smtClean="0"/>
              <a:t>Dr. Sonja Unteregger</a:t>
            </a:r>
          </a:p>
          <a:p>
            <a:r>
              <a:rPr lang="de-AT" sz="2000" b="1" dirty="0" smtClean="0"/>
              <a:t>Referat Pflege und Betreuung</a:t>
            </a:r>
          </a:p>
        </p:txBody>
      </p:sp>
    </p:spTree>
    <p:extLst>
      <p:ext uri="{BB962C8B-B14F-4D97-AF65-F5344CB8AC3E}">
        <p14:creationId xmlns:p14="http://schemas.microsoft.com/office/powerpoint/2010/main" val="30624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9005" y="490183"/>
            <a:ext cx="4448919" cy="621925"/>
          </a:xfrm>
        </p:spPr>
        <p:txBody>
          <a:bodyPr/>
          <a:lstStyle/>
          <a:p>
            <a:r>
              <a:rPr lang="de-AT" dirty="0" smtClean="0"/>
              <a:t>Einsatz von Vermögen</a:t>
            </a:r>
            <a:endParaRPr lang="de-AT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31800" y="1915297"/>
            <a:ext cx="8424000" cy="4724015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Als „Schonvermögen“ gelten Ersparnisse/Vermögen bis zu </a:t>
            </a:r>
            <a:r>
              <a:rPr lang="de-AT" dirty="0"/>
              <a:t>€ </a:t>
            </a:r>
            <a:r>
              <a:rPr lang="de-AT" dirty="0" smtClean="0"/>
              <a:t>5.235,00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de-AT" dirty="0" smtClean="0"/>
              <a:t>Des weiteren gelten folgende Ausnahmen:</a:t>
            </a:r>
          </a:p>
          <a:p>
            <a:pPr>
              <a:spcAft>
                <a:spcPts val="1200"/>
              </a:spcAft>
            </a:pPr>
            <a:r>
              <a:rPr lang="de-AT" dirty="0" smtClean="0"/>
              <a:t>Gegenstände </a:t>
            </a:r>
            <a:r>
              <a:rPr lang="de-AT" dirty="0"/>
              <a:t>zur Befriedigung angemessener kultureller Bedürfnisse (z.B. TV, Bücher etc</a:t>
            </a:r>
            <a:r>
              <a:rPr lang="de-AT" dirty="0" smtClean="0"/>
              <a:t>.)</a:t>
            </a:r>
            <a:endParaRPr lang="de-AT" dirty="0"/>
          </a:p>
          <a:p>
            <a:r>
              <a:rPr lang="de-AT" dirty="0" smtClean="0"/>
              <a:t>Vermögen</a:t>
            </a:r>
            <a:r>
              <a:rPr lang="de-AT" dirty="0"/>
              <a:t>, wenn dadurch die wirtschaftliche Existenz der Kinder, Ehegatten, </a:t>
            </a:r>
            <a:r>
              <a:rPr lang="de-AT" dirty="0" smtClean="0"/>
              <a:t>eingetragene Partnerinnen oder Partner (oder der Eltern) der </a:t>
            </a:r>
            <a:r>
              <a:rPr lang="de-AT" dirty="0"/>
              <a:t>Beziehenden von Hilfsleistungen gefährdet wird (</a:t>
            </a:r>
            <a:r>
              <a:rPr lang="de-AT" dirty="0" smtClean="0"/>
              <a:t>z.B. </a:t>
            </a:r>
            <a:r>
              <a:rPr lang="de-AT" dirty="0"/>
              <a:t>Nutzung der Wohnung</a:t>
            </a:r>
            <a:r>
              <a:rPr lang="de-AT" dirty="0" smtClean="0"/>
              <a:t>). Über den Ersatzanspruch wird entschieden, sobald die Verwertung des Vermögens möglich geworden ist.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820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Schenkung, Vermögensübertragung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31800" y="2940908"/>
            <a:ext cx="8424000" cy="3698404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Verschenkt jemand Vermögen im Wert von mehr als € 5.235 (2017) fünf Jahre vor, während oder fünf Jahre nach der Hilfeleistung, so sind Geschenknehmende zum Kostenersatz verpflichtet</a:t>
            </a:r>
            <a:r>
              <a:rPr lang="de-AT" dirty="0" smtClean="0"/>
              <a:t>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Gleichschenkliges Dreieck 3"/>
          <p:cNvSpPr/>
          <p:nvPr/>
        </p:nvSpPr>
        <p:spPr>
          <a:xfrm rot="16200000">
            <a:off x="2182195" y="4828547"/>
            <a:ext cx="792000" cy="6120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Gleichschenkliges Dreieck 5"/>
          <p:cNvSpPr/>
          <p:nvPr/>
        </p:nvSpPr>
        <p:spPr>
          <a:xfrm rot="5400000">
            <a:off x="6009468" y="4820020"/>
            <a:ext cx="792000" cy="6120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3081561" y="4714786"/>
            <a:ext cx="284205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Beginn des Sozialhilfebezugs</a:t>
            </a:r>
            <a:endParaRPr lang="de-AT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779395" y="4899453"/>
            <a:ext cx="1285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5 Jahre</a:t>
            </a:r>
            <a:endParaRPr lang="de-AT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6985679" y="4899452"/>
            <a:ext cx="1285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5 Jahre</a:t>
            </a:r>
            <a:endParaRPr lang="de-AT" sz="2400" b="1" dirty="0"/>
          </a:p>
        </p:txBody>
      </p:sp>
    </p:spTree>
    <p:extLst>
      <p:ext uri="{BB962C8B-B14F-4D97-AF65-F5344CB8AC3E}">
        <p14:creationId xmlns:p14="http://schemas.microsoft.com/office/powerpoint/2010/main" val="27411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5876" y="1758844"/>
            <a:ext cx="5969000" cy="671352"/>
          </a:xfrm>
        </p:spPr>
        <p:txBody>
          <a:bodyPr/>
          <a:lstStyle/>
          <a:p>
            <a:r>
              <a:rPr lang="de-AT" sz="2800" dirty="0" smtClean="0"/>
              <a:t>Zu Kostenersatz verpflichtet sind:</a:t>
            </a:r>
            <a:endParaRPr lang="de-AT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31800" y="2842054"/>
            <a:ext cx="8424000" cy="3797258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de-AT" dirty="0"/>
              <a:t>Der Empfänger der Hilfe</a:t>
            </a:r>
          </a:p>
          <a:p>
            <a:pPr lvl="1">
              <a:spcAft>
                <a:spcPts val="600"/>
              </a:spcAft>
            </a:pPr>
            <a:r>
              <a:rPr lang="de-AT" dirty="0" smtClean="0"/>
              <a:t>Wenn er zu Vermögen kommt (z.B.: Erbe)</a:t>
            </a:r>
          </a:p>
          <a:p>
            <a:pPr lvl="1">
              <a:spcAft>
                <a:spcPts val="1800"/>
              </a:spcAft>
            </a:pPr>
            <a:r>
              <a:rPr lang="de-AT" dirty="0" smtClean="0"/>
              <a:t>Wenn bekannt wird, dass er zur Zeit der Hilfeleistung Vermögen hatte</a:t>
            </a:r>
            <a:br>
              <a:rPr lang="de-AT" dirty="0" smtClean="0"/>
            </a:br>
            <a:endParaRPr lang="de-AT" dirty="0" smtClean="0"/>
          </a:p>
          <a:p>
            <a:pPr lvl="0">
              <a:spcAft>
                <a:spcPts val="600"/>
              </a:spcAft>
            </a:pPr>
            <a:r>
              <a:rPr lang="de-AT" dirty="0" smtClean="0"/>
              <a:t>Die </a:t>
            </a:r>
            <a:r>
              <a:rPr lang="de-AT" dirty="0"/>
              <a:t>Erben des Empfängers der Hilfe</a:t>
            </a:r>
          </a:p>
          <a:p>
            <a:pPr lvl="1">
              <a:spcAft>
                <a:spcPts val="1800"/>
              </a:spcAft>
            </a:pPr>
            <a:r>
              <a:rPr lang="de-AT" dirty="0"/>
              <a:t>Der Nachlass wird zugunsten des Sozialhilfeträgers verringert um den ggf. offenen Betrag (max. bis zur Höhe des </a:t>
            </a:r>
            <a:r>
              <a:rPr lang="de-AT" dirty="0" smtClean="0"/>
              <a:t>Nachlasses)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3289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5876" y="1758841"/>
            <a:ext cx="5969000" cy="671352"/>
          </a:xfrm>
        </p:spPr>
        <p:txBody>
          <a:bodyPr/>
          <a:lstStyle/>
          <a:p>
            <a:r>
              <a:rPr lang="de-AT" sz="2800" dirty="0" smtClean="0"/>
              <a:t>Zu Kostenersatz verpflichtet sind:</a:t>
            </a:r>
            <a:endParaRPr lang="de-AT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31800" y="2582563"/>
            <a:ext cx="8424000" cy="40567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AT" dirty="0" smtClean="0"/>
              <a:t>Unterhaltspflichtige </a:t>
            </a:r>
            <a:r>
              <a:rPr lang="de-AT" dirty="0"/>
              <a:t>Personen, bzw. sonstige Rechtsansprüche gegenüber Dritten (z.B. Rente wg. Unfall)</a:t>
            </a:r>
          </a:p>
          <a:p>
            <a:pPr lvl="1">
              <a:spcAft>
                <a:spcPts val="600"/>
              </a:spcAft>
            </a:pPr>
            <a:r>
              <a:rPr lang="de-AT" dirty="0"/>
              <a:t>Im Ausmaß ihrer Unterhaltspflicht</a:t>
            </a:r>
          </a:p>
          <a:p>
            <a:pPr lvl="1">
              <a:spcAft>
                <a:spcPts val="600"/>
              </a:spcAft>
            </a:pPr>
            <a:r>
              <a:rPr lang="de-AT" dirty="0"/>
              <a:t>Entfällt für Kinder gegenüber Eltern, Eltern gegenüber volljährigen Kindern, Großeltern, Enkel, und weit entfernte </a:t>
            </a:r>
            <a:r>
              <a:rPr lang="de-AT" dirty="0" smtClean="0"/>
              <a:t>Verwandte</a:t>
            </a:r>
            <a:br>
              <a:rPr lang="de-AT" dirty="0" smtClean="0"/>
            </a:br>
            <a:endParaRPr lang="de-AT" dirty="0" smtClean="0"/>
          </a:p>
          <a:p>
            <a:pPr lvl="0">
              <a:spcAft>
                <a:spcPts val="1200"/>
              </a:spcAft>
            </a:pPr>
            <a:r>
              <a:rPr lang="de-AT" dirty="0" smtClean="0"/>
              <a:t>Geschenknehmer: Das </a:t>
            </a:r>
            <a:r>
              <a:rPr lang="de-AT" dirty="0"/>
              <a:t>gilt bei Schenkungen bis zu 5 Jahre vor Inanspruchnahme der </a:t>
            </a:r>
            <a:r>
              <a:rPr lang="de-AT" dirty="0" smtClean="0"/>
              <a:t>Sozialhilfe. Auch </a:t>
            </a:r>
            <a:r>
              <a:rPr lang="de-AT" dirty="0"/>
              <a:t>hier gilt als Grenze die Schonvermögensgrenze von € 5.235,00</a:t>
            </a:r>
          </a:p>
          <a:p>
            <a:pPr>
              <a:spcAft>
                <a:spcPts val="600"/>
              </a:spcAft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4543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32000" y="230691"/>
            <a:ext cx="4992616" cy="972000"/>
          </a:xfrm>
        </p:spPr>
        <p:txBody>
          <a:bodyPr/>
          <a:lstStyle/>
          <a:p>
            <a:r>
              <a:rPr lang="de-AT" dirty="0" smtClean="0"/>
              <a:t>Seniorenpflegeheime</a:t>
            </a:r>
            <a:br>
              <a:rPr lang="de-AT" dirty="0" smtClean="0"/>
            </a:br>
            <a:r>
              <a:rPr lang="de-AT" dirty="0" smtClean="0"/>
              <a:t>im Bundesland Salzburg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431800" y="1890584"/>
            <a:ext cx="8424000" cy="47487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AT" sz="2400" dirty="0" smtClean="0"/>
              <a:t>73 Seniorenpflegeheime und eine Sonderpflegeanstalt</a:t>
            </a:r>
          </a:p>
          <a:p>
            <a:pPr>
              <a:spcAft>
                <a:spcPts val="1200"/>
              </a:spcAft>
            </a:pPr>
            <a:r>
              <a:rPr lang="de-AT" sz="2400" dirty="0" smtClean="0"/>
              <a:t>Rund 5.000 </a:t>
            </a:r>
            <a:r>
              <a:rPr lang="de-AT" sz="2400" dirty="0" err="1" smtClean="0"/>
              <a:t>BewohnerInnen</a:t>
            </a:r>
            <a:endParaRPr lang="de-AT" sz="2400" dirty="0" smtClean="0"/>
          </a:p>
          <a:p>
            <a:pPr>
              <a:spcAft>
                <a:spcPts val="1200"/>
              </a:spcAft>
            </a:pPr>
            <a:r>
              <a:rPr lang="de-AT" sz="2400" dirty="0" smtClean="0"/>
              <a:t>Davon beziehen etwa 70 % Sozialhilfe</a:t>
            </a:r>
          </a:p>
          <a:p>
            <a:pPr>
              <a:spcAft>
                <a:spcPts val="1200"/>
              </a:spcAft>
            </a:pPr>
            <a:r>
              <a:rPr lang="de-AT" sz="2400" dirty="0" smtClean="0"/>
              <a:t>Durchschnittliches Pflegegeld 3,9</a:t>
            </a:r>
          </a:p>
          <a:p>
            <a:pPr>
              <a:spcAft>
                <a:spcPts val="1200"/>
              </a:spcAft>
            </a:pPr>
            <a:r>
              <a:rPr lang="de-AT" sz="2400" dirty="0" smtClean="0"/>
              <a:t>Qualitätssicherung durch Heimaufsicht</a:t>
            </a:r>
            <a:br>
              <a:rPr lang="de-AT" sz="2400" dirty="0" smtClean="0"/>
            </a:br>
            <a:r>
              <a:rPr lang="de-AT" sz="2400" dirty="0" smtClean="0"/>
              <a:t/>
            </a:r>
            <a:br>
              <a:rPr lang="de-AT" sz="2400" dirty="0" smtClean="0"/>
            </a:br>
            <a:endParaRPr lang="de-AT" sz="2400" dirty="0" smtClean="0"/>
          </a:p>
          <a:p>
            <a:pPr>
              <a:spcAft>
                <a:spcPts val="1200"/>
              </a:spcAft>
            </a:pPr>
            <a:r>
              <a:rPr lang="de-AT" sz="2400" dirty="0" smtClean="0"/>
              <a:t>Gesamtausgaben im Bereich Pflege und Sozialhilfe 2015: rund 141 Millionen Euro</a:t>
            </a:r>
          </a:p>
        </p:txBody>
      </p:sp>
    </p:spTree>
    <p:extLst>
      <p:ext uri="{BB962C8B-B14F-4D97-AF65-F5344CB8AC3E}">
        <p14:creationId xmlns:p14="http://schemas.microsoft.com/office/powerpoint/2010/main" val="32684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32000" y="1799999"/>
            <a:ext cx="5004974" cy="972000"/>
          </a:xfrm>
        </p:spPr>
        <p:txBody>
          <a:bodyPr/>
          <a:lstStyle/>
          <a:p>
            <a:r>
              <a:rPr lang="de-AT" dirty="0" smtClean="0"/>
              <a:t>Bezuschusste Leistungen</a:t>
            </a:r>
            <a:br>
              <a:rPr lang="de-AT" dirty="0" smtClean="0"/>
            </a:br>
            <a:r>
              <a:rPr lang="de-AT" dirty="0" smtClean="0"/>
              <a:t>ohne Vermögenseinsatz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431800" y="3299254"/>
            <a:ext cx="6120000" cy="334005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AT" sz="2400" b="1" dirty="0" smtClean="0"/>
              <a:t>Soziale Dienste</a:t>
            </a:r>
          </a:p>
          <a:p>
            <a:pPr>
              <a:spcAft>
                <a:spcPts val="1200"/>
              </a:spcAft>
            </a:pPr>
            <a:r>
              <a:rPr lang="de-AT" sz="2400" b="1" dirty="0" smtClean="0"/>
              <a:t>Tageszentren</a:t>
            </a:r>
          </a:p>
          <a:p>
            <a:pPr>
              <a:spcAft>
                <a:spcPts val="1200"/>
              </a:spcAft>
            </a:pPr>
            <a:r>
              <a:rPr lang="de-AT" sz="2400" b="1" dirty="0" smtClean="0"/>
              <a:t>Kurzzeitpflege</a:t>
            </a:r>
            <a:endParaRPr lang="de-AT" sz="2400" b="1" dirty="0"/>
          </a:p>
        </p:txBody>
      </p:sp>
    </p:spTree>
    <p:extLst>
      <p:ext uri="{BB962C8B-B14F-4D97-AF65-F5344CB8AC3E}">
        <p14:creationId xmlns:p14="http://schemas.microsoft.com/office/powerpoint/2010/main" val="35159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11908"/>
            <a:ext cx="4869049" cy="560142"/>
          </a:xfrm>
        </p:spPr>
        <p:txBody>
          <a:bodyPr/>
          <a:lstStyle/>
          <a:p>
            <a:r>
              <a:rPr lang="de-AT" dirty="0" smtClean="0"/>
              <a:t>Exkurs: 24h Betreuung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31800" y="2038865"/>
            <a:ext cx="8424000" cy="416422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AT" dirty="0" smtClean="0"/>
              <a:t>Betreuung zu Hause</a:t>
            </a:r>
          </a:p>
          <a:p>
            <a:pPr>
              <a:spcAft>
                <a:spcPts val="1200"/>
              </a:spcAft>
            </a:pPr>
            <a:r>
              <a:rPr lang="de-AT" dirty="0" smtClean="0"/>
              <a:t>Personen </a:t>
            </a:r>
            <a:r>
              <a:rPr lang="de-AT" dirty="0"/>
              <a:t>mit einem Pflegegeld ab der Stufe </a:t>
            </a:r>
            <a:r>
              <a:rPr lang="de-AT" dirty="0" smtClean="0"/>
              <a:t>3, Notwendigkeit 24-Stunden-Betreuung</a:t>
            </a:r>
          </a:p>
          <a:p>
            <a:pPr>
              <a:spcAft>
                <a:spcPts val="600"/>
              </a:spcAft>
            </a:pPr>
            <a:r>
              <a:rPr lang="de-AT" dirty="0" smtClean="0"/>
              <a:t>Meist durch Betreuungspersonen aus dem Ausland (Slowakei, Polen, etc.)</a:t>
            </a:r>
          </a:p>
          <a:p>
            <a:pPr>
              <a:spcAft>
                <a:spcPts val="600"/>
              </a:spcAft>
            </a:pPr>
            <a:r>
              <a:rPr lang="de-AT" dirty="0" smtClean="0"/>
              <a:t>Diese sind selbständig oder werden angestellt</a:t>
            </a:r>
          </a:p>
          <a:p>
            <a:pPr>
              <a:spcAft>
                <a:spcPts val="600"/>
              </a:spcAft>
            </a:pPr>
            <a:r>
              <a:rPr lang="de-AT" dirty="0" smtClean="0"/>
              <a:t>Monatlicher Zuschuss durch den Bund</a:t>
            </a:r>
          </a:p>
          <a:p>
            <a:pPr>
              <a:spcAft>
                <a:spcPts val="600"/>
              </a:spcAft>
            </a:pPr>
            <a:endParaRPr lang="de-AT" dirty="0"/>
          </a:p>
          <a:p>
            <a:pPr marL="0" indent="0">
              <a:spcAft>
                <a:spcPts val="600"/>
              </a:spcAft>
              <a:buNone/>
            </a:pPr>
            <a:r>
              <a:rPr lang="de-AT" b="1" dirty="0"/>
              <a:t>Der Antrag wird beim Sozialministeriumservice gestellt</a:t>
            </a:r>
            <a:r>
              <a:rPr lang="de-AT" b="1" dirty="0" smtClean="0"/>
              <a:t>.</a:t>
            </a:r>
            <a:endParaRPr lang="de-AT" dirty="0" smtClean="0"/>
          </a:p>
          <a:p>
            <a:pPr lvl="1">
              <a:spcAft>
                <a:spcPts val="600"/>
              </a:spcAft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3680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853" y="2269555"/>
            <a:ext cx="8044735" cy="972000"/>
          </a:xfrm>
        </p:spPr>
        <p:txBody>
          <a:bodyPr/>
          <a:lstStyle/>
          <a:p>
            <a:r>
              <a:rPr lang="de-AT" dirty="0" smtClean="0"/>
              <a:t>Bedarfsorientierte Mindestsicherung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39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Voraussetzungen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de-AT" dirty="0" smtClean="0"/>
              <a:t>Einkommen und Vermögen reichen nicht für den Lebensunterhalt</a:t>
            </a:r>
          </a:p>
          <a:p>
            <a:pPr lvl="1">
              <a:spcAft>
                <a:spcPts val="1200"/>
              </a:spcAft>
            </a:pPr>
            <a:r>
              <a:rPr lang="de-AT" dirty="0" smtClean="0"/>
              <a:t>Als Einkommen gelten auch Pensionen, Arbeitslosengeld, Notstandshilfe Mieteinnahmen, Unterhaltszahlungen</a:t>
            </a:r>
          </a:p>
          <a:p>
            <a:pPr lvl="1">
              <a:spcAft>
                <a:spcPts val="1200"/>
              </a:spcAft>
            </a:pPr>
            <a:r>
              <a:rPr lang="de-AT" dirty="0" smtClean="0"/>
              <a:t>Das Vermögen darf den Betrag von € 4.222,30 nicht überschreiten</a:t>
            </a:r>
          </a:p>
          <a:p>
            <a:pPr lvl="1">
              <a:spcAft>
                <a:spcPts val="1200"/>
              </a:spcAft>
            </a:pPr>
            <a:r>
              <a:rPr lang="de-AT" dirty="0" smtClean="0"/>
              <a:t>Eigentumswohnung/Haus – wenn Hilfesuchende darin wohnen, keine Verwertung, aber Pfandrecht nach 6 Monaten Bezug von BMS</a:t>
            </a:r>
          </a:p>
        </p:txBody>
      </p:sp>
    </p:spTree>
    <p:extLst>
      <p:ext uri="{BB962C8B-B14F-4D97-AF65-F5344CB8AC3E}">
        <p14:creationId xmlns:p14="http://schemas.microsoft.com/office/powerpoint/2010/main" val="2423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Einsatz der Arbeitskraft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Arbeitsfähige Personen müssen ihre Arbeitskraft einsetzen, um ihre Notlage selbständig beenden zu können</a:t>
            </a:r>
            <a:r>
              <a:rPr lang="de-AT" dirty="0" smtClean="0"/>
              <a:t>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b="1" u="sng" dirty="0" smtClean="0"/>
              <a:t>Pflegende </a:t>
            </a:r>
            <a:r>
              <a:rPr lang="de-AT" b="1" u="sng" dirty="0"/>
              <a:t>Angehörige von Pflegegeldbezieherinnen und –</a:t>
            </a:r>
            <a:r>
              <a:rPr lang="de-AT" b="1" u="sng" dirty="0" err="1"/>
              <a:t>beziehern</a:t>
            </a:r>
            <a:r>
              <a:rPr lang="de-AT" b="1" u="sng" dirty="0"/>
              <a:t> ab Pflegestufe drei sind von dieser Verpflichtung ausgenommen.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584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00" y="1688789"/>
            <a:ext cx="8424000" cy="972000"/>
          </a:xfrm>
        </p:spPr>
        <p:txBody>
          <a:bodyPr/>
          <a:lstStyle/>
          <a:p>
            <a:r>
              <a:rPr lang="de-AT" dirty="0" smtClean="0"/>
              <a:t>Mindeststandards</a:t>
            </a:r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28546"/>
              </p:ext>
            </p:extLst>
          </p:nvPr>
        </p:nvGraphicFramePr>
        <p:xfrm>
          <a:off x="431999" y="2546179"/>
          <a:ext cx="8304227" cy="33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23475"/>
                <a:gridCol w="1280752"/>
              </a:tblGrid>
              <a:tr h="1116000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Für Alleinstehende und Alleinerziehende </a:t>
                      </a:r>
                      <a:r>
                        <a:rPr lang="de-AT" b="0" dirty="0" smtClean="0"/>
                        <a:t>(für den Lebensunterhalt und den Wohngrundbetrag</a:t>
                      </a:r>
                    </a:p>
                    <a:p>
                      <a:r>
                        <a:rPr lang="de-AT" b="0" dirty="0" smtClean="0"/>
                        <a:t>für die Wohnkosten, 12 Mal jährlich)</a:t>
                      </a:r>
                      <a:endParaRPr lang="de-AT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2000" b="1" dirty="0" smtClean="0"/>
                        <a:t>€ 844,46</a:t>
                      </a:r>
                    </a:p>
                  </a:txBody>
                  <a:tcPr anchor="ctr"/>
                </a:tc>
              </a:tr>
              <a:tr h="1116000">
                <a:tc>
                  <a:txBody>
                    <a:bodyPr/>
                    <a:lstStyle/>
                    <a:p>
                      <a:r>
                        <a:rPr lang="de-AT" sz="2000" b="1" dirty="0" smtClean="0"/>
                        <a:t>Für Erwachsene, die mit anderen Erwachsenen im Haushalt leben </a:t>
                      </a:r>
                      <a:r>
                        <a:rPr lang="de-AT" dirty="0" smtClean="0"/>
                        <a:t>(für den Lebensunterhalt und den Wohngrundbetrag für die Wohnkosten, 12 Mal jährlich)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2000" b="1" dirty="0" smtClean="0"/>
                        <a:t>€ 633,35</a:t>
                      </a:r>
                      <a:endParaRPr lang="de-AT" sz="2000" b="1" dirty="0"/>
                    </a:p>
                  </a:txBody>
                  <a:tcPr anchor="ctr"/>
                </a:tc>
              </a:tr>
              <a:tr h="1116000">
                <a:tc>
                  <a:txBody>
                    <a:bodyPr/>
                    <a:lstStyle/>
                    <a:p>
                      <a:r>
                        <a:rPr lang="de-AT" sz="2000" dirty="0" smtClean="0"/>
                        <a:t>F</a:t>
                      </a:r>
                      <a:r>
                        <a:rPr lang="de-AT" sz="2000" b="1" dirty="0" smtClean="0"/>
                        <a:t>ür minderjährige Kinder, die im Haushalt der Eltern</a:t>
                      </a:r>
                    </a:p>
                    <a:p>
                      <a:r>
                        <a:rPr lang="de-AT" sz="2000" b="1" dirty="0" smtClean="0"/>
                        <a:t>wohnen und für die Familienbeihilfe bezogen wird</a:t>
                      </a:r>
                    </a:p>
                    <a:p>
                      <a:r>
                        <a:rPr lang="de-AT" dirty="0" smtClean="0"/>
                        <a:t>(für den Lebensunterhalt, 14 Mal jährlich)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AT" sz="2000" b="1" dirty="0" smtClean="0"/>
                        <a:t>€ 177,34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31999" y="6190735"/>
            <a:ext cx="830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Zusätzlich: Ergänzende </a:t>
            </a:r>
            <a:r>
              <a:rPr lang="de-AT" dirty="0"/>
              <a:t>Hilfe für den Wohnbedarf abhängig von Wohnbezirk und Personen im Haushalt.</a:t>
            </a:r>
          </a:p>
        </p:txBody>
      </p:sp>
    </p:spTree>
    <p:extLst>
      <p:ext uri="{BB962C8B-B14F-4D97-AF65-F5344CB8AC3E}">
        <p14:creationId xmlns:p14="http://schemas.microsoft.com/office/powerpoint/2010/main" val="132523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853" y="2269555"/>
            <a:ext cx="8044735" cy="972000"/>
          </a:xfrm>
        </p:spPr>
        <p:txBody>
          <a:bodyPr/>
          <a:lstStyle/>
          <a:p>
            <a:r>
              <a:rPr lang="de-AT" dirty="0" smtClean="0"/>
              <a:t>Unterbringung in Seniorenpflegeheimen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4272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00" y="1627004"/>
            <a:ext cx="8424000" cy="972000"/>
          </a:xfrm>
        </p:spPr>
        <p:txBody>
          <a:bodyPr/>
          <a:lstStyle/>
          <a:p>
            <a:r>
              <a:rPr lang="de-AT" dirty="0" smtClean="0"/>
              <a:t>Grundlagen Systeme sozialer Sicherheit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32000" y="2458994"/>
            <a:ext cx="8424000" cy="4238367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de-AT" b="1" dirty="0" smtClean="0"/>
              <a:t>Versicherungssystem</a:t>
            </a:r>
          </a:p>
          <a:p>
            <a:pPr lvl="1">
              <a:spcAft>
                <a:spcPts val="600"/>
              </a:spcAft>
            </a:pPr>
            <a:r>
              <a:rPr lang="de-AT" dirty="0" smtClean="0"/>
              <a:t>Finanzierung durch Pflichtbeiträge</a:t>
            </a:r>
          </a:p>
          <a:p>
            <a:pPr lvl="1">
              <a:spcAft>
                <a:spcPts val="600"/>
              </a:spcAft>
            </a:pPr>
            <a:r>
              <a:rPr lang="de-AT" dirty="0" smtClean="0"/>
              <a:t>Anspruch auf Leistung im Versicherungsfall</a:t>
            </a:r>
          </a:p>
          <a:p>
            <a:pPr lvl="1">
              <a:spcAft>
                <a:spcPts val="600"/>
              </a:spcAft>
            </a:pPr>
            <a:r>
              <a:rPr lang="de-AT" dirty="0" smtClean="0"/>
              <a:t>Kein Einsatz des Einkommens und Vermögens</a:t>
            </a:r>
          </a:p>
          <a:p>
            <a:pPr marL="0" indent="0">
              <a:spcAft>
                <a:spcPts val="800"/>
              </a:spcAft>
              <a:buNone/>
            </a:pPr>
            <a:endParaRPr lang="de-AT" dirty="0"/>
          </a:p>
          <a:p>
            <a:pPr>
              <a:spcAft>
                <a:spcPts val="800"/>
              </a:spcAft>
            </a:pPr>
            <a:r>
              <a:rPr lang="de-AT" b="1" dirty="0" smtClean="0"/>
              <a:t>Fürsorgesystem</a:t>
            </a:r>
            <a:r>
              <a:rPr lang="de-AT" dirty="0" smtClean="0"/>
              <a:t> </a:t>
            </a:r>
          </a:p>
          <a:p>
            <a:pPr lvl="1">
              <a:spcAft>
                <a:spcPts val="600"/>
              </a:spcAft>
            </a:pPr>
            <a:r>
              <a:rPr lang="de-AT" dirty="0" smtClean="0"/>
              <a:t>Keine Beiträge</a:t>
            </a:r>
          </a:p>
          <a:p>
            <a:pPr lvl="1">
              <a:spcAft>
                <a:spcPts val="600"/>
              </a:spcAft>
            </a:pPr>
            <a:r>
              <a:rPr lang="de-AT" dirty="0" smtClean="0"/>
              <a:t>Finanzierung durch Steuermittel</a:t>
            </a:r>
          </a:p>
          <a:p>
            <a:pPr lvl="1">
              <a:spcAft>
                <a:spcPts val="600"/>
              </a:spcAft>
            </a:pPr>
            <a:r>
              <a:rPr lang="de-AT" dirty="0" smtClean="0"/>
              <a:t>Leistungen werden konkret an den individuellen Hilfebedarf angepasst</a:t>
            </a:r>
          </a:p>
          <a:p>
            <a:pPr lvl="1">
              <a:spcAft>
                <a:spcPts val="600"/>
              </a:spcAft>
            </a:pPr>
            <a:r>
              <a:rPr lang="de-AT" dirty="0" smtClean="0"/>
              <a:t>Einsatz des Einkommens und Vermögens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79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3632" y="341901"/>
            <a:ext cx="5029686" cy="972000"/>
          </a:xfrm>
        </p:spPr>
        <p:txBody>
          <a:bodyPr/>
          <a:lstStyle/>
          <a:p>
            <a:r>
              <a:rPr lang="de-AT" sz="2600" dirty="0" smtClean="0"/>
              <a:t>Unterbringung</a:t>
            </a:r>
            <a:br>
              <a:rPr lang="de-AT" sz="2600" dirty="0" smtClean="0"/>
            </a:br>
            <a:r>
              <a:rPr lang="de-AT" sz="2600" dirty="0" smtClean="0"/>
              <a:t>in Seniorenpflegeheimen</a:t>
            </a:r>
            <a:endParaRPr lang="de-AT" sz="2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33632" y="1950620"/>
            <a:ext cx="8522168" cy="158341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AT" dirty="0"/>
              <a:t>Gewährleistung </a:t>
            </a:r>
            <a:r>
              <a:rPr lang="de-AT" dirty="0" smtClean="0"/>
              <a:t>der Versorgung </a:t>
            </a:r>
            <a:r>
              <a:rPr lang="de-AT" dirty="0"/>
              <a:t>und </a:t>
            </a:r>
            <a:r>
              <a:rPr lang="de-AT" dirty="0" smtClean="0"/>
              <a:t>professioneller Pflege &amp; Betreuung</a:t>
            </a:r>
          </a:p>
          <a:p>
            <a:pPr>
              <a:spcAft>
                <a:spcPts val="1200"/>
              </a:spcAft>
            </a:pPr>
            <a:r>
              <a:rPr lang="de-AT" dirty="0" smtClean="0"/>
              <a:t>Menschen </a:t>
            </a:r>
            <a:r>
              <a:rPr lang="de-AT" dirty="0"/>
              <a:t>mit höherem Pflegebedarf (ab Pflegegeldstufe 3</a:t>
            </a:r>
            <a:r>
              <a:rPr lang="de-AT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de-AT" dirty="0"/>
              <a:t>Unterbringung in </a:t>
            </a:r>
            <a:r>
              <a:rPr lang="de-AT" dirty="0" smtClean="0"/>
              <a:t>Seniorenpflegeheimen immer </a:t>
            </a:r>
            <a:r>
              <a:rPr lang="de-AT" dirty="0"/>
              <a:t>auf freiwilliger </a:t>
            </a:r>
            <a:r>
              <a:rPr lang="de-AT" dirty="0" smtClean="0"/>
              <a:t>Basis</a:t>
            </a:r>
          </a:p>
          <a:p>
            <a:pPr marL="0" indent="0">
              <a:spcAft>
                <a:spcPts val="1200"/>
              </a:spcAft>
              <a:buNone/>
            </a:pPr>
            <a:endParaRPr lang="de-AT" dirty="0" smtClean="0"/>
          </a:p>
          <a:p>
            <a:pPr>
              <a:spcAft>
                <a:spcPts val="1200"/>
              </a:spcAft>
            </a:pPr>
            <a:endParaRPr lang="de-AT" dirty="0"/>
          </a:p>
          <a:p>
            <a:pPr marL="0" indent="0">
              <a:spcAft>
                <a:spcPts val="1200"/>
              </a:spcAft>
              <a:buNone/>
            </a:pPr>
            <a:r>
              <a:rPr lang="de-AT" dirty="0"/>
              <a:t>		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562232" y="5294851"/>
            <a:ext cx="383062" cy="333628"/>
          </a:xfrm>
          <a:prstGeom prst="rightArrow">
            <a:avLst/>
          </a:prstGeom>
          <a:solidFill>
            <a:schemeClr val="accent1"/>
          </a:solidFill>
          <a:ln>
            <a:solidFill>
              <a:srgbClr val="C500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1087395" y="3816174"/>
            <a:ext cx="7463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200" b="1" dirty="0"/>
              <a:t>Falls und soweit eine Person die Aufenthaltskosten in einem Seniorenpflegeheim nicht selbst tragen kann, </a:t>
            </a:r>
            <a:r>
              <a:rPr lang="de-AT" sz="2200" b="1" dirty="0" smtClean="0"/>
              <a:t>kann Sozialhilfe in Anspruch genommen werden.</a:t>
            </a:r>
            <a:endParaRPr lang="de-AT" sz="2200" b="1" dirty="0"/>
          </a:p>
        </p:txBody>
      </p:sp>
      <p:sp>
        <p:nvSpPr>
          <p:cNvPr id="6" name="Pfeil nach rechts 5"/>
          <p:cNvSpPr/>
          <p:nvPr/>
        </p:nvSpPr>
        <p:spPr>
          <a:xfrm>
            <a:off x="556053" y="4203358"/>
            <a:ext cx="383062" cy="333628"/>
          </a:xfrm>
          <a:prstGeom prst="rightArrow">
            <a:avLst/>
          </a:prstGeom>
          <a:solidFill>
            <a:schemeClr val="accent1"/>
          </a:solidFill>
          <a:ln>
            <a:solidFill>
              <a:srgbClr val="C500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1087395" y="5247140"/>
            <a:ext cx="746348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200" b="1" dirty="0" smtClean="0"/>
              <a:t>Antragstellung beim zuständigen Wohnsitzsozialamt</a:t>
            </a:r>
          </a:p>
          <a:p>
            <a:endParaRPr lang="de-AT" sz="1000" b="1" dirty="0" smtClean="0"/>
          </a:p>
          <a:p>
            <a:endParaRPr lang="de-AT" sz="1000" b="1" dirty="0" smtClean="0"/>
          </a:p>
          <a:p>
            <a:r>
              <a:rPr lang="de-AT" sz="2200" b="1" dirty="0" smtClean="0"/>
              <a:t>Eine Beratung durch die Sozialhilfestelle vor </a:t>
            </a:r>
            <a:r>
              <a:rPr lang="de-AT" sz="2200" b="1" dirty="0" err="1" smtClean="0"/>
              <a:t>Heimauf-nahme</a:t>
            </a:r>
            <a:r>
              <a:rPr lang="de-AT" sz="2200" b="1" dirty="0" smtClean="0"/>
              <a:t> ist zu empfehlen!</a:t>
            </a:r>
          </a:p>
        </p:txBody>
      </p:sp>
      <p:sp>
        <p:nvSpPr>
          <p:cNvPr id="8" name="Pfeil nach rechts 7"/>
          <p:cNvSpPr/>
          <p:nvPr/>
        </p:nvSpPr>
        <p:spPr>
          <a:xfrm>
            <a:off x="553991" y="6077458"/>
            <a:ext cx="383062" cy="333628"/>
          </a:xfrm>
          <a:prstGeom prst="rightArrow">
            <a:avLst/>
          </a:prstGeom>
          <a:solidFill>
            <a:schemeClr val="accent1"/>
          </a:solidFill>
          <a:ln>
            <a:solidFill>
              <a:srgbClr val="C500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07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2000" y="543696"/>
            <a:ext cx="8424000" cy="708421"/>
          </a:xfrm>
        </p:spPr>
        <p:txBody>
          <a:bodyPr/>
          <a:lstStyle/>
          <a:p>
            <a:r>
              <a:rPr lang="de-AT" dirty="0" smtClean="0"/>
              <a:t>„Taschengeld“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31999" y="1713111"/>
            <a:ext cx="8534579" cy="3847428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de-AT" dirty="0" smtClean="0"/>
              <a:t>20 </a:t>
            </a:r>
            <a:r>
              <a:rPr lang="de-AT" dirty="0"/>
              <a:t>% der monatlichen Nettobezüge (</a:t>
            </a:r>
            <a:r>
              <a:rPr lang="de-AT" dirty="0" smtClean="0"/>
              <a:t>Pension, Rente, </a:t>
            </a:r>
            <a:r>
              <a:rPr lang="de-AT" dirty="0"/>
              <a:t>sonstige Einkünfte</a:t>
            </a:r>
            <a:r>
              <a:rPr lang="de-AT" dirty="0" smtClean="0"/>
              <a:t>)</a:t>
            </a:r>
          </a:p>
          <a:p>
            <a:pPr lvl="1">
              <a:spcAft>
                <a:spcPts val="800"/>
              </a:spcAft>
            </a:pPr>
            <a:r>
              <a:rPr lang="de-AT" dirty="0" smtClean="0"/>
              <a:t>Mind</a:t>
            </a:r>
            <a:r>
              <a:rPr lang="de-AT" dirty="0"/>
              <a:t>. 20 % des Mindeststandards für </a:t>
            </a:r>
            <a:r>
              <a:rPr lang="de-AT" dirty="0" smtClean="0"/>
              <a:t>Alleinstehende</a:t>
            </a:r>
            <a:endParaRPr lang="de-AT" dirty="0"/>
          </a:p>
          <a:p>
            <a:pPr lvl="1">
              <a:spcAft>
                <a:spcPts val="1800"/>
              </a:spcAft>
            </a:pPr>
            <a:r>
              <a:rPr lang="de-AT" dirty="0" smtClean="0"/>
              <a:t>Max</a:t>
            </a:r>
            <a:r>
              <a:rPr lang="de-AT" dirty="0"/>
              <a:t>. 20 % der nach ASVG möglichen </a:t>
            </a:r>
            <a:r>
              <a:rPr lang="de-AT" dirty="0" smtClean="0"/>
              <a:t>Netto-Höchstpension</a:t>
            </a:r>
          </a:p>
          <a:p>
            <a:pPr>
              <a:spcAft>
                <a:spcPts val="1800"/>
              </a:spcAft>
            </a:pPr>
            <a:r>
              <a:rPr lang="de-AT" dirty="0" smtClean="0"/>
              <a:t>Taschengeld </a:t>
            </a:r>
            <a:r>
              <a:rPr lang="de-AT" dirty="0"/>
              <a:t>aus </a:t>
            </a:r>
            <a:r>
              <a:rPr lang="de-AT" dirty="0" smtClean="0"/>
              <a:t>Pflegegeld: </a:t>
            </a:r>
            <a:r>
              <a:rPr lang="de-AT" dirty="0"/>
              <a:t>10 % der Pflegegeldstufe </a:t>
            </a:r>
            <a:r>
              <a:rPr lang="de-AT" dirty="0" smtClean="0"/>
              <a:t>3</a:t>
            </a:r>
          </a:p>
          <a:p>
            <a:pPr>
              <a:spcAft>
                <a:spcPts val="800"/>
              </a:spcAft>
            </a:pPr>
            <a:r>
              <a:rPr lang="de-AT" dirty="0" smtClean="0"/>
              <a:t>Allfällige </a:t>
            </a:r>
            <a:r>
              <a:rPr lang="de-AT" dirty="0"/>
              <a:t>Sonderzahlungen („13. </a:t>
            </a:r>
            <a:r>
              <a:rPr lang="de-AT" dirty="0" smtClean="0"/>
              <a:t>und 14.“)</a:t>
            </a:r>
          </a:p>
          <a:p>
            <a:pPr marL="0" indent="0">
              <a:spcAft>
                <a:spcPts val="600"/>
              </a:spcAft>
              <a:buNone/>
            </a:pPr>
            <a:endParaRPr lang="de-AT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de-AT" dirty="0" smtClean="0"/>
              <a:t>Taschengeld pro Monat (ohne Sonderzahlungen)</a:t>
            </a:r>
            <a:endParaRPr lang="de-AT" dirty="0"/>
          </a:p>
        </p:txBody>
      </p:sp>
      <p:graphicFrame>
        <p:nvGraphicFramePr>
          <p:cNvPr id="5" name="Tabellen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671641"/>
              </p:ext>
            </p:extLst>
          </p:nvPr>
        </p:nvGraphicFramePr>
        <p:xfrm>
          <a:off x="538530" y="5470273"/>
          <a:ext cx="57016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560"/>
                <a:gridCol w="2148036"/>
                <a:gridCol w="2148036"/>
              </a:tblGrid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Ohne Pflegegeld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Mit Pflegegeld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Mindestens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€ 168,89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€ 214,07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Höchstens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€</a:t>
                      </a:r>
                      <a:r>
                        <a:rPr lang="de-AT" baseline="0" dirty="0" smtClean="0"/>
                        <a:t> 481,78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€ 526,96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2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Land Salzburg Standard">
      <a:dk1>
        <a:srgbClr val="000000"/>
      </a:dk1>
      <a:lt1>
        <a:srgbClr val="FFFFFF"/>
      </a:lt1>
      <a:dk2>
        <a:srgbClr val="C5000F"/>
      </a:dk2>
      <a:lt2>
        <a:srgbClr val="E4E4E4"/>
      </a:lt2>
      <a:accent1>
        <a:srgbClr val="C5000F"/>
      </a:accent1>
      <a:accent2>
        <a:srgbClr val="FFFFFF"/>
      </a:accent2>
      <a:accent3>
        <a:srgbClr val="949594"/>
      </a:accent3>
      <a:accent4>
        <a:srgbClr val="000000"/>
      </a:accent4>
      <a:accent5>
        <a:srgbClr val="D8D8D8"/>
      </a:accent5>
      <a:accent6>
        <a:srgbClr val="FFFFFF"/>
      </a:accent6>
      <a:hlink>
        <a:srgbClr val="C5000F"/>
      </a:hlink>
      <a:folHlink>
        <a:srgbClr val="800080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641</Words>
  <Application>Microsoft Office PowerPoint</Application>
  <PresentationFormat>Bildschirmpräsentation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blank</vt:lpstr>
      <vt:lpstr>PowerPoint-Präsentation</vt:lpstr>
      <vt:lpstr>Bedarfsorientierte Mindestsicherung</vt:lpstr>
      <vt:lpstr>Voraussetzungen</vt:lpstr>
      <vt:lpstr>Einsatz der Arbeitskraft</vt:lpstr>
      <vt:lpstr>Mindeststandards</vt:lpstr>
      <vt:lpstr>Unterbringung in Seniorenpflegeheimen</vt:lpstr>
      <vt:lpstr>Grundlagen Systeme sozialer Sicherheit</vt:lpstr>
      <vt:lpstr>Unterbringung in Seniorenpflegeheimen</vt:lpstr>
      <vt:lpstr>„Taschengeld“</vt:lpstr>
      <vt:lpstr>Einsatz von Vermögen</vt:lpstr>
      <vt:lpstr>Schenkung, Vermögensübertragung</vt:lpstr>
      <vt:lpstr>Zu Kostenersatz verpflichtet sind:</vt:lpstr>
      <vt:lpstr>Zu Kostenersatz verpflichtet sind:</vt:lpstr>
      <vt:lpstr>Seniorenpflegeheime im Bundesland Salzburg</vt:lpstr>
      <vt:lpstr>Bezuschusste Leistungen ohne Vermögenseinsatz</vt:lpstr>
      <vt:lpstr>Exkurs: 24h Betreuung</vt:lpstr>
    </vt:vector>
  </TitlesOfParts>
  <Company>Land Salzburg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Unteregger Sonja</dc:creator>
  <cp:lastModifiedBy>PraktikantIn_ME</cp:lastModifiedBy>
  <cp:revision>56</cp:revision>
  <cp:lastPrinted>2017-05-17T07:51:44Z</cp:lastPrinted>
  <dcterms:created xsi:type="dcterms:W3CDTF">2017-05-02T13:28:01Z</dcterms:created>
  <dcterms:modified xsi:type="dcterms:W3CDTF">2018-08-01T07:25:54Z</dcterms:modified>
</cp:coreProperties>
</file>