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6" r:id="rId3"/>
    <p:sldId id="265" r:id="rId4"/>
    <p:sldId id="277" r:id="rId5"/>
    <p:sldId id="273" r:id="rId6"/>
    <p:sldId id="272" r:id="rId7"/>
    <p:sldId id="270" r:id="rId8"/>
    <p:sldId id="278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10D93-7806-4634-B225-6E9C27F90B74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C90C6-700C-4299-A67C-66246AA4C5A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2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B8CE-4D9B-46E3-B9C3-A30D5BBA54EB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2F24-6666-41EB-ADA0-5AC760133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3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B8CE-4D9B-46E3-B9C3-A30D5BBA54EB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2F24-6666-41EB-ADA0-5AC760133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0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B8CE-4D9B-46E3-B9C3-A30D5BBA54EB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2F24-6666-41EB-ADA0-5AC760133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B8CE-4D9B-46E3-B9C3-A30D5BBA54EB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2F24-6666-41EB-ADA0-5AC760133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8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B8CE-4D9B-46E3-B9C3-A30D5BBA54EB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2F24-6666-41EB-ADA0-5AC760133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7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B8CE-4D9B-46E3-B9C3-A30D5BBA54EB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2F24-6666-41EB-ADA0-5AC760133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87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B8CE-4D9B-46E3-B9C3-A30D5BBA54EB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2F24-6666-41EB-ADA0-5AC760133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0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B8CE-4D9B-46E3-B9C3-A30D5BBA54EB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2F24-6666-41EB-ADA0-5AC760133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5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B8CE-4D9B-46E3-B9C3-A30D5BBA54EB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2F24-6666-41EB-ADA0-5AC760133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0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B8CE-4D9B-46E3-B9C3-A30D5BBA54EB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2F24-6666-41EB-ADA0-5AC760133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5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B8CE-4D9B-46E3-B9C3-A30D5BBA54EB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2F24-6666-41EB-ADA0-5AC760133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3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DB8CE-4D9B-46E3-B9C3-A30D5BBA54EB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B2F24-6666-41EB-ADA0-5AC760133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1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683618"/>
          </a:xfrm>
        </p:spPr>
        <p:txBody>
          <a:bodyPr>
            <a:normAutofit/>
          </a:bodyPr>
          <a:lstStyle/>
          <a:p>
            <a:r>
              <a:rPr lang="de-DE" sz="4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Vergleichende Politikwissenschaft als Forschungsprojekt</a:t>
            </a:r>
            <a:endParaRPr lang="de-DE" sz="3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216024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</a:pPr>
            <a:r>
              <a:rPr lang="de-DE" sz="4600" b="1" dirty="0" smtClean="0"/>
              <a:t>Prof. Jessica Fortin-Rittberger, </a:t>
            </a:r>
            <a:r>
              <a:rPr lang="de-DE" sz="4600" b="1" dirty="0" err="1" smtClean="0"/>
              <a:t>PhD</a:t>
            </a:r>
            <a:r>
              <a:rPr lang="de-DE" sz="3400" dirty="0" smtClean="0"/>
              <a:t/>
            </a:r>
            <a:br>
              <a:rPr lang="de-DE" sz="3400" dirty="0" smtClean="0"/>
            </a:br>
            <a:r>
              <a:rPr lang="de-DE" sz="3400" dirty="0" smtClean="0"/>
              <a:t>Department of Political Science</a:t>
            </a:r>
          </a:p>
          <a:p>
            <a:pPr>
              <a:spcBef>
                <a:spcPts val="0"/>
              </a:spcBef>
            </a:pPr>
            <a:r>
              <a:rPr lang="de-DE" sz="3400" dirty="0" smtClean="0"/>
              <a:t>Universität Salzburg</a:t>
            </a:r>
          </a:p>
          <a:p>
            <a:pPr>
              <a:spcBef>
                <a:spcPts val="0"/>
              </a:spcBef>
            </a:pPr>
            <a:r>
              <a:rPr lang="de-DE" sz="3400" dirty="0" smtClean="0"/>
              <a:t>Rudolfskai 42</a:t>
            </a:r>
          </a:p>
          <a:p>
            <a:pPr>
              <a:spcBef>
                <a:spcPts val="0"/>
              </a:spcBef>
            </a:pPr>
            <a:r>
              <a:rPr lang="de-DE" sz="3400" dirty="0" smtClean="0"/>
              <a:t>5020 Salzburg</a:t>
            </a:r>
          </a:p>
          <a:p>
            <a:pPr>
              <a:spcBef>
                <a:spcPts val="0"/>
              </a:spcBef>
            </a:pPr>
            <a:r>
              <a:rPr lang="de-DE" sz="3400" dirty="0" smtClean="0"/>
              <a:t>Tel.: +43 66280446609</a:t>
            </a:r>
          </a:p>
          <a:p>
            <a:pPr>
              <a:spcBef>
                <a:spcPts val="0"/>
              </a:spcBef>
            </a:pPr>
            <a:r>
              <a:rPr lang="de-DE" sz="3400" dirty="0" smtClean="0"/>
              <a:t>j.fortin-rittberger@sbg.ac.at</a:t>
            </a:r>
            <a:endParaRPr lang="de-DE" sz="3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de-DE" dirty="0"/>
          </a:p>
        </p:txBody>
      </p:sp>
      <p:pic>
        <p:nvPicPr>
          <p:cNvPr id="4" name="Bild 4" descr="Datei:Universität Salzburg - Logo.sv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044" y="0"/>
            <a:ext cx="2307590" cy="770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780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280988"/>
            <a:ext cx="7029450" cy="629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333375"/>
            <a:ext cx="7172325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" y="219075"/>
            <a:ext cx="7105650" cy="641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4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1140693" y="548757"/>
            <a:ext cx="7783575" cy="5832492"/>
            <a:chOff x="1140693" y="548757"/>
            <a:chExt cx="7783575" cy="5832492"/>
          </a:xfrm>
        </p:grpSpPr>
        <p:sp>
          <p:nvSpPr>
            <p:cNvPr id="3" name="Freihandform 2"/>
            <p:cNvSpPr/>
            <p:nvPr/>
          </p:nvSpPr>
          <p:spPr>
            <a:xfrm>
              <a:off x="4573249" y="548757"/>
              <a:ext cx="1881031" cy="2162104"/>
            </a:xfrm>
            <a:custGeom>
              <a:avLst/>
              <a:gdLst>
                <a:gd name="connsiteX0" fmla="*/ 0 w 2162103"/>
                <a:gd name="connsiteY0" fmla="*/ 940515 h 1881030"/>
                <a:gd name="connsiteX1" fmla="*/ 470258 w 2162103"/>
                <a:gd name="connsiteY1" fmla="*/ 0 h 1881030"/>
                <a:gd name="connsiteX2" fmla="*/ 1691846 w 2162103"/>
                <a:gd name="connsiteY2" fmla="*/ 0 h 1881030"/>
                <a:gd name="connsiteX3" fmla="*/ 2162103 w 2162103"/>
                <a:gd name="connsiteY3" fmla="*/ 940515 h 1881030"/>
                <a:gd name="connsiteX4" fmla="*/ 1691846 w 2162103"/>
                <a:gd name="connsiteY4" fmla="*/ 1881030 h 1881030"/>
                <a:gd name="connsiteX5" fmla="*/ 470258 w 2162103"/>
                <a:gd name="connsiteY5" fmla="*/ 1881030 h 1881030"/>
                <a:gd name="connsiteX6" fmla="*/ 0 w 2162103"/>
                <a:gd name="connsiteY6" fmla="*/ 940515 h 1881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2103" h="1881030">
                  <a:moveTo>
                    <a:pt x="1081052" y="0"/>
                  </a:moveTo>
                  <a:lnTo>
                    <a:pt x="2162102" y="409125"/>
                  </a:lnTo>
                  <a:lnTo>
                    <a:pt x="2162102" y="1471906"/>
                  </a:lnTo>
                  <a:lnTo>
                    <a:pt x="1081052" y="1881030"/>
                  </a:lnTo>
                  <a:lnTo>
                    <a:pt x="1" y="1471906"/>
                  </a:lnTo>
                  <a:lnTo>
                    <a:pt x="1" y="409125"/>
                  </a:lnTo>
                  <a:lnTo>
                    <a:pt x="1081052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365517" tIns="409319" rIns="365518" bIns="409318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Empirical treatment 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</a:t>
              </a:r>
              <a:r>
                <a:rPr lang="en-US" sz="19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 Democracy</a:t>
              </a:r>
              <a:endParaRPr lang="en-US" sz="1900" b="1" kern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" name="Rechteck 8"/>
            <p:cNvSpPr/>
            <p:nvPr/>
          </p:nvSpPr>
          <p:spPr>
            <a:xfrm>
              <a:off x="6511360" y="981178"/>
              <a:ext cx="2412908" cy="129726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ihandform 9"/>
            <p:cNvSpPr/>
            <p:nvPr/>
          </p:nvSpPr>
          <p:spPr>
            <a:xfrm>
              <a:off x="2541736" y="548757"/>
              <a:ext cx="1881031" cy="2162104"/>
            </a:xfrm>
            <a:custGeom>
              <a:avLst/>
              <a:gdLst>
                <a:gd name="connsiteX0" fmla="*/ 0 w 2162103"/>
                <a:gd name="connsiteY0" fmla="*/ 940515 h 1881030"/>
                <a:gd name="connsiteX1" fmla="*/ 470258 w 2162103"/>
                <a:gd name="connsiteY1" fmla="*/ 0 h 1881030"/>
                <a:gd name="connsiteX2" fmla="*/ 1691846 w 2162103"/>
                <a:gd name="connsiteY2" fmla="*/ 0 h 1881030"/>
                <a:gd name="connsiteX3" fmla="*/ 2162103 w 2162103"/>
                <a:gd name="connsiteY3" fmla="*/ 940515 h 1881030"/>
                <a:gd name="connsiteX4" fmla="*/ 1691846 w 2162103"/>
                <a:gd name="connsiteY4" fmla="*/ 1881030 h 1881030"/>
                <a:gd name="connsiteX5" fmla="*/ 470258 w 2162103"/>
                <a:gd name="connsiteY5" fmla="*/ 1881030 h 1881030"/>
                <a:gd name="connsiteX6" fmla="*/ 0 w 2162103"/>
                <a:gd name="connsiteY6" fmla="*/ 940515 h 1881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2103" h="1881030">
                  <a:moveTo>
                    <a:pt x="1081052" y="0"/>
                  </a:moveTo>
                  <a:lnTo>
                    <a:pt x="2162102" y="409125"/>
                  </a:lnTo>
                  <a:lnTo>
                    <a:pt x="2162102" y="1471906"/>
                  </a:lnTo>
                  <a:lnTo>
                    <a:pt x="1081052" y="1881030"/>
                  </a:lnTo>
                  <a:lnTo>
                    <a:pt x="1" y="1471906"/>
                  </a:lnTo>
                  <a:lnTo>
                    <a:pt x="1" y="409125"/>
                  </a:lnTo>
                  <a:lnTo>
                    <a:pt x="1081052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-892954"/>
                <a:satOff val="5380"/>
                <a:lumOff val="431"/>
                <a:alphaOff val="0"/>
              </a:schemeClr>
            </a:fillRef>
            <a:effectRef idx="1">
              <a:schemeClr val="accent4">
                <a:hueOff val="-892954"/>
                <a:satOff val="5380"/>
                <a:lumOff val="431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293127" tIns="336929" rIns="293128" bIns="33692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3553601" y="2383951"/>
              <a:ext cx="1881031" cy="2162104"/>
            </a:xfrm>
            <a:custGeom>
              <a:avLst/>
              <a:gdLst>
                <a:gd name="connsiteX0" fmla="*/ 0 w 2162103"/>
                <a:gd name="connsiteY0" fmla="*/ 940515 h 1881030"/>
                <a:gd name="connsiteX1" fmla="*/ 470258 w 2162103"/>
                <a:gd name="connsiteY1" fmla="*/ 0 h 1881030"/>
                <a:gd name="connsiteX2" fmla="*/ 1691846 w 2162103"/>
                <a:gd name="connsiteY2" fmla="*/ 0 h 1881030"/>
                <a:gd name="connsiteX3" fmla="*/ 2162103 w 2162103"/>
                <a:gd name="connsiteY3" fmla="*/ 940515 h 1881030"/>
                <a:gd name="connsiteX4" fmla="*/ 1691846 w 2162103"/>
                <a:gd name="connsiteY4" fmla="*/ 1881030 h 1881030"/>
                <a:gd name="connsiteX5" fmla="*/ 470258 w 2162103"/>
                <a:gd name="connsiteY5" fmla="*/ 1881030 h 1881030"/>
                <a:gd name="connsiteX6" fmla="*/ 0 w 2162103"/>
                <a:gd name="connsiteY6" fmla="*/ 940515 h 1881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2103" h="1881030">
                  <a:moveTo>
                    <a:pt x="1081052" y="0"/>
                  </a:moveTo>
                  <a:lnTo>
                    <a:pt x="2162102" y="409125"/>
                  </a:lnTo>
                  <a:lnTo>
                    <a:pt x="2162102" y="1471906"/>
                  </a:lnTo>
                  <a:lnTo>
                    <a:pt x="1081052" y="1881030"/>
                  </a:lnTo>
                  <a:lnTo>
                    <a:pt x="1" y="1471906"/>
                  </a:lnTo>
                  <a:lnTo>
                    <a:pt x="1" y="409125"/>
                  </a:lnTo>
                  <a:lnTo>
                    <a:pt x="1081052" y="0"/>
                  </a:lnTo>
                  <a:close/>
                </a:path>
              </a:pathLst>
            </a:custGeom>
            <a:ln w="19050">
              <a:solidFill>
                <a:srgbClr val="7030A0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-1785908"/>
                <a:satOff val="10760"/>
                <a:lumOff val="862"/>
                <a:alphaOff val="0"/>
              </a:schemeClr>
            </a:fillRef>
            <a:effectRef idx="1">
              <a:schemeClr val="accent4">
                <a:hueOff val="-1785908"/>
                <a:satOff val="10760"/>
                <a:lumOff val="862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365517" tIns="409319" rIns="365518" bIns="409318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</a:rPr>
                <a:t>Democratic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</a:rPr>
                <a:t>Theory</a:t>
              </a:r>
              <a:endParaRPr lang="en-US" sz="1900" b="1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endParaRPr>
            </a:p>
          </p:txBody>
        </p:sp>
        <p:sp>
          <p:nvSpPr>
            <p:cNvPr id="12" name="Rechteck 11"/>
            <p:cNvSpPr/>
            <p:nvPr/>
          </p:nvSpPr>
          <p:spPr>
            <a:xfrm>
              <a:off x="1140693" y="2816372"/>
              <a:ext cx="2335072" cy="129726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ihandform 12"/>
            <p:cNvSpPr/>
            <p:nvPr/>
          </p:nvSpPr>
          <p:spPr>
            <a:xfrm>
              <a:off x="5570844" y="2377573"/>
              <a:ext cx="1881031" cy="2162104"/>
            </a:xfrm>
            <a:custGeom>
              <a:avLst/>
              <a:gdLst>
                <a:gd name="connsiteX0" fmla="*/ 0 w 2162103"/>
                <a:gd name="connsiteY0" fmla="*/ 940515 h 1881030"/>
                <a:gd name="connsiteX1" fmla="*/ 470258 w 2162103"/>
                <a:gd name="connsiteY1" fmla="*/ 0 h 1881030"/>
                <a:gd name="connsiteX2" fmla="*/ 1691846 w 2162103"/>
                <a:gd name="connsiteY2" fmla="*/ 0 h 1881030"/>
                <a:gd name="connsiteX3" fmla="*/ 2162103 w 2162103"/>
                <a:gd name="connsiteY3" fmla="*/ 940515 h 1881030"/>
                <a:gd name="connsiteX4" fmla="*/ 1691846 w 2162103"/>
                <a:gd name="connsiteY4" fmla="*/ 1881030 h 1881030"/>
                <a:gd name="connsiteX5" fmla="*/ 470258 w 2162103"/>
                <a:gd name="connsiteY5" fmla="*/ 1881030 h 1881030"/>
                <a:gd name="connsiteX6" fmla="*/ 0 w 2162103"/>
                <a:gd name="connsiteY6" fmla="*/ 940515 h 1881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2103" h="1881030">
                  <a:moveTo>
                    <a:pt x="1081052" y="0"/>
                  </a:moveTo>
                  <a:lnTo>
                    <a:pt x="2162102" y="409125"/>
                  </a:lnTo>
                  <a:lnTo>
                    <a:pt x="2162102" y="1471906"/>
                  </a:lnTo>
                  <a:lnTo>
                    <a:pt x="1081052" y="1881030"/>
                  </a:lnTo>
                  <a:lnTo>
                    <a:pt x="1" y="1471906"/>
                  </a:lnTo>
                  <a:lnTo>
                    <a:pt x="1" y="409125"/>
                  </a:lnTo>
                  <a:lnTo>
                    <a:pt x="1081052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-2678862"/>
                <a:satOff val="16139"/>
                <a:lumOff val="1294"/>
                <a:alphaOff val="0"/>
              </a:schemeClr>
            </a:fillRef>
            <a:effectRef idx="1">
              <a:schemeClr val="accent4">
                <a:hueOff val="-2678862"/>
                <a:satOff val="16139"/>
                <a:lumOff val="1294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293127" tIns="336929" rIns="293128" bIns="33692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  <p:sp>
          <p:nvSpPr>
            <p:cNvPr id="14" name="Freihandform 13"/>
            <p:cNvSpPr/>
            <p:nvPr/>
          </p:nvSpPr>
          <p:spPr>
            <a:xfrm>
              <a:off x="4573249" y="4219145"/>
              <a:ext cx="1881031" cy="2162104"/>
            </a:xfrm>
            <a:custGeom>
              <a:avLst/>
              <a:gdLst>
                <a:gd name="connsiteX0" fmla="*/ 0 w 2162103"/>
                <a:gd name="connsiteY0" fmla="*/ 940515 h 1881030"/>
                <a:gd name="connsiteX1" fmla="*/ 470258 w 2162103"/>
                <a:gd name="connsiteY1" fmla="*/ 0 h 1881030"/>
                <a:gd name="connsiteX2" fmla="*/ 1691846 w 2162103"/>
                <a:gd name="connsiteY2" fmla="*/ 0 h 1881030"/>
                <a:gd name="connsiteX3" fmla="*/ 2162103 w 2162103"/>
                <a:gd name="connsiteY3" fmla="*/ 940515 h 1881030"/>
                <a:gd name="connsiteX4" fmla="*/ 1691846 w 2162103"/>
                <a:gd name="connsiteY4" fmla="*/ 1881030 h 1881030"/>
                <a:gd name="connsiteX5" fmla="*/ 470258 w 2162103"/>
                <a:gd name="connsiteY5" fmla="*/ 1881030 h 1881030"/>
                <a:gd name="connsiteX6" fmla="*/ 0 w 2162103"/>
                <a:gd name="connsiteY6" fmla="*/ 940515 h 1881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2103" h="1881030">
                  <a:moveTo>
                    <a:pt x="1081052" y="0"/>
                  </a:moveTo>
                  <a:lnTo>
                    <a:pt x="2162102" y="409125"/>
                  </a:lnTo>
                  <a:lnTo>
                    <a:pt x="2162102" y="1471906"/>
                  </a:lnTo>
                  <a:lnTo>
                    <a:pt x="1081052" y="1881030"/>
                  </a:lnTo>
                  <a:lnTo>
                    <a:pt x="1" y="1471906"/>
                  </a:lnTo>
                  <a:lnTo>
                    <a:pt x="1" y="409125"/>
                  </a:lnTo>
                  <a:lnTo>
                    <a:pt x="1081052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-3571816"/>
                <a:satOff val="21519"/>
                <a:lumOff val="1725"/>
                <a:alphaOff val="0"/>
              </a:schemeClr>
            </a:fillRef>
            <a:effectRef idx="1">
              <a:schemeClr val="accent4">
                <a:hueOff val="-3571816"/>
                <a:satOff val="21519"/>
                <a:lumOff val="1725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365517" tIns="409319" rIns="365518" bIns="409318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Effects 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of Democracy</a:t>
              </a:r>
              <a:endParaRPr lang="en-US" sz="1900" b="1" kern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5" name="Rechteck 14"/>
            <p:cNvSpPr/>
            <p:nvPr/>
          </p:nvSpPr>
          <p:spPr>
            <a:xfrm>
              <a:off x="6511360" y="4651566"/>
              <a:ext cx="2412908" cy="129726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reihandform 15"/>
            <p:cNvSpPr/>
            <p:nvPr/>
          </p:nvSpPr>
          <p:spPr>
            <a:xfrm>
              <a:off x="2541736" y="4219145"/>
              <a:ext cx="1881031" cy="2162104"/>
            </a:xfrm>
            <a:custGeom>
              <a:avLst/>
              <a:gdLst>
                <a:gd name="connsiteX0" fmla="*/ 0 w 2162103"/>
                <a:gd name="connsiteY0" fmla="*/ 940515 h 1881030"/>
                <a:gd name="connsiteX1" fmla="*/ 470258 w 2162103"/>
                <a:gd name="connsiteY1" fmla="*/ 0 h 1881030"/>
                <a:gd name="connsiteX2" fmla="*/ 1691846 w 2162103"/>
                <a:gd name="connsiteY2" fmla="*/ 0 h 1881030"/>
                <a:gd name="connsiteX3" fmla="*/ 2162103 w 2162103"/>
                <a:gd name="connsiteY3" fmla="*/ 940515 h 1881030"/>
                <a:gd name="connsiteX4" fmla="*/ 1691846 w 2162103"/>
                <a:gd name="connsiteY4" fmla="*/ 1881030 h 1881030"/>
                <a:gd name="connsiteX5" fmla="*/ 470258 w 2162103"/>
                <a:gd name="connsiteY5" fmla="*/ 1881030 h 1881030"/>
                <a:gd name="connsiteX6" fmla="*/ 0 w 2162103"/>
                <a:gd name="connsiteY6" fmla="*/ 940515 h 1881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2103" h="1881030">
                  <a:moveTo>
                    <a:pt x="1081052" y="0"/>
                  </a:moveTo>
                  <a:lnTo>
                    <a:pt x="2162102" y="409125"/>
                  </a:lnTo>
                  <a:lnTo>
                    <a:pt x="2162102" y="1471906"/>
                  </a:lnTo>
                  <a:lnTo>
                    <a:pt x="1081052" y="1881030"/>
                  </a:lnTo>
                  <a:lnTo>
                    <a:pt x="1" y="1471906"/>
                  </a:lnTo>
                  <a:lnTo>
                    <a:pt x="1" y="409125"/>
                  </a:lnTo>
                  <a:lnTo>
                    <a:pt x="1081052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1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293127" tIns="336929" rIns="293128" bIns="33692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</p:grpSp>
      <p:sp>
        <p:nvSpPr>
          <p:cNvPr id="5" name="Textfeld 4"/>
          <p:cNvSpPr txBox="1"/>
          <p:nvPr/>
        </p:nvSpPr>
        <p:spPr>
          <a:xfrm>
            <a:off x="2874392" y="1124744"/>
            <a:ext cx="1314271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Quality</a:t>
            </a:r>
          </a:p>
          <a:p>
            <a:pPr algn="ctr"/>
            <a:r>
              <a:rPr lang="de-DE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</a:t>
            </a:r>
          </a:p>
          <a:p>
            <a:pPr algn="ctr"/>
            <a:r>
              <a:rPr lang="de-DE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Democracy</a:t>
            </a:r>
            <a:endParaRPr lang="en-US" sz="1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874390" y="4830575"/>
            <a:ext cx="1314271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Causes</a:t>
            </a:r>
          </a:p>
          <a:p>
            <a:pPr algn="ctr"/>
            <a:r>
              <a:rPr lang="en-US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 </a:t>
            </a:r>
          </a:p>
          <a:p>
            <a:pPr algn="ctr"/>
            <a:r>
              <a:rPr lang="en-US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Democracy</a:t>
            </a:r>
            <a:endParaRPr lang="en-US" sz="1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Bild 4" descr="Datei:Universität Salzburg - Logo.sv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044" y="0"/>
            <a:ext cx="2307590" cy="77025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feld 7"/>
          <p:cNvSpPr txBox="1"/>
          <p:nvPr/>
        </p:nvSpPr>
        <p:spPr>
          <a:xfrm>
            <a:off x="5858777" y="2996952"/>
            <a:ext cx="13051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Functioning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 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democracy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Freihandform 16"/>
          <p:cNvSpPr/>
          <p:nvPr/>
        </p:nvSpPr>
        <p:spPr>
          <a:xfrm>
            <a:off x="1553808" y="2377565"/>
            <a:ext cx="1881031" cy="2162104"/>
          </a:xfrm>
          <a:custGeom>
            <a:avLst/>
            <a:gdLst>
              <a:gd name="connsiteX0" fmla="*/ 0 w 2162103"/>
              <a:gd name="connsiteY0" fmla="*/ 940515 h 1881030"/>
              <a:gd name="connsiteX1" fmla="*/ 470258 w 2162103"/>
              <a:gd name="connsiteY1" fmla="*/ 0 h 1881030"/>
              <a:gd name="connsiteX2" fmla="*/ 1691846 w 2162103"/>
              <a:gd name="connsiteY2" fmla="*/ 0 h 1881030"/>
              <a:gd name="connsiteX3" fmla="*/ 2162103 w 2162103"/>
              <a:gd name="connsiteY3" fmla="*/ 940515 h 1881030"/>
              <a:gd name="connsiteX4" fmla="*/ 1691846 w 2162103"/>
              <a:gd name="connsiteY4" fmla="*/ 1881030 h 1881030"/>
              <a:gd name="connsiteX5" fmla="*/ 470258 w 2162103"/>
              <a:gd name="connsiteY5" fmla="*/ 1881030 h 1881030"/>
              <a:gd name="connsiteX6" fmla="*/ 0 w 2162103"/>
              <a:gd name="connsiteY6" fmla="*/ 940515 h 188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2103" h="1881030">
                <a:moveTo>
                  <a:pt x="1081052" y="0"/>
                </a:moveTo>
                <a:lnTo>
                  <a:pt x="2162102" y="409125"/>
                </a:lnTo>
                <a:lnTo>
                  <a:pt x="2162102" y="1471906"/>
                </a:lnTo>
                <a:lnTo>
                  <a:pt x="1081052" y="1881030"/>
                </a:lnTo>
                <a:lnTo>
                  <a:pt x="1" y="1471906"/>
                </a:lnTo>
                <a:lnTo>
                  <a:pt x="1" y="409125"/>
                </a:lnTo>
                <a:lnTo>
                  <a:pt x="1081052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-2678862"/>
              <a:satOff val="16139"/>
              <a:lumOff val="1294"/>
              <a:alphaOff val="0"/>
            </a:schemeClr>
          </a:fillRef>
          <a:effectRef idx="1">
            <a:schemeClr val="accent4">
              <a:hueOff val="-2678862"/>
              <a:satOff val="16139"/>
              <a:lumOff val="1294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93127" tIns="336929" rIns="293128" bIns="336928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600" kern="1200"/>
          </a:p>
        </p:txBody>
      </p:sp>
      <p:sp>
        <p:nvSpPr>
          <p:cNvPr id="20" name="Textfeld 19"/>
          <p:cNvSpPr txBox="1"/>
          <p:nvPr/>
        </p:nvSpPr>
        <p:spPr>
          <a:xfrm>
            <a:off x="1928555" y="3003338"/>
            <a:ext cx="1226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Challenges</a:t>
            </a:r>
          </a:p>
          <a:p>
            <a:pPr algn="ctr"/>
            <a:r>
              <a:rPr lang="de-DE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democracy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37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1140693" y="548757"/>
            <a:ext cx="7783575" cy="5832492"/>
            <a:chOff x="1140693" y="548757"/>
            <a:chExt cx="7783575" cy="5832492"/>
          </a:xfrm>
        </p:grpSpPr>
        <p:sp>
          <p:nvSpPr>
            <p:cNvPr id="9" name="Rechteck 8"/>
            <p:cNvSpPr/>
            <p:nvPr/>
          </p:nvSpPr>
          <p:spPr>
            <a:xfrm>
              <a:off x="6511360" y="981178"/>
              <a:ext cx="2412908" cy="129726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ihandform 9"/>
            <p:cNvSpPr/>
            <p:nvPr/>
          </p:nvSpPr>
          <p:spPr>
            <a:xfrm>
              <a:off x="2541736" y="548757"/>
              <a:ext cx="1881031" cy="2162104"/>
            </a:xfrm>
            <a:custGeom>
              <a:avLst/>
              <a:gdLst>
                <a:gd name="connsiteX0" fmla="*/ 0 w 2162103"/>
                <a:gd name="connsiteY0" fmla="*/ 940515 h 1881030"/>
                <a:gd name="connsiteX1" fmla="*/ 470258 w 2162103"/>
                <a:gd name="connsiteY1" fmla="*/ 0 h 1881030"/>
                <a:gd name="connsiteX2" fmla="*/ 1691846 w 2162103"/>
                <a:gd name="connsiteY2" fmla="*/ 0 h 1881030"/>
                <a:gd name="connsiteX3" fmla="*/ 2162103 w 2162103"/>
                <a:gd name="connsiteY3" fmla="*/ 940515 h 1881030"/>
                <a:gd name="connsiteX4" fmla="*/ 1691846 w 2162103"/>
                <a:gd name="connsiteY4" fmla="*/ 1881030 h 1881030"/>
                <a:gd name="connsiteX5" fmla="*/ 470258 w 2162103"/>
                <a:gd name="connsiteY5" fmla="*/ 1881030 h 1881030"/>
                <a:gd name="connsiteX6" fmla="*/ 0 w 2162103"/>
                <a:gd name="connsiteY6" fmla="*/ 940515 h 1881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2103" h="1881030">
                  <a:moveTo>
                    <a:pt x="1081052" y="0"/>
                  </a:moveTo>
                  <a:lnTo>
                    <a:pt x="2162102" y="409125"/>
                  </a:lnTo>
                  <a:lnTo>
                    <a:pt x="2162102" y="1471906"/>
                  </a:lnTo>
                  <a:lnTo>
                    <a:pt x="1081052" y="1881030"/>
                  </a:lnTo>
                  <a:lnTo>
                    <a:pt x="1" y="1471906"/>
                  </a:lnTo>
                  <a:lnTo>
                    <a:pt x="1" y="409125"/>
                  </a:lnTo>
                  <a:lnTo>
                    <a:pt x="1081052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-892954"/>
                <a:satOff val="5380"/>
                <a:lumOff val="431"/>
                <a:alphaOff val="0"/>
              </a:schemeClr>
            </a:fillRef>
            <a:effectRef idx="1">
              <a:schemeClr val="accent4">
                <a:hueOff val="-892954"/>
                <a:satOff val="5380"/>
                <a:lumOff val="431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293127" tIns="336929" rIns="293128" bIns="33692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1140693" y="2816372"/>
              <a:ext cx="2335072" cy="129726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ihandform 12"/>
            <p:cNvSpPr/>
            <p:nvPr/>
          </p:nvSpPr>
          <p:spPr>
            <a:xfrm>
              <a:off x="5570844" y="2377573"/>
              <a:ext cx="1881031" cy="2162104"/>
            </a:xfrm>
            <a:custGeom>
              <a:avLst/>
              <a:gdLst>
                <a:gd name="connsiteX0" fmla="*/ 0 w 2162103"/>
                <a:gd name="connsiteY0" fmla="*/ 940515 h 1881030"/>
                <a:gd name="connsiteX1" fmla="*/ 470258 w 2162103"/>
                <a:gd name="connsiteY1" fmla="*/ 0 h 1881030"/>
                <a:gd name="connsiteX2" fmla="*/ 1691846 w 2162103"/>
                <a:gd name="connsiteY2" fmla="*/ 0 h 1881030"/>
                <a:gd name="connsiteX3" fmla="*/ 2162103 w 2162103"/>
                <a:gd name="connsiteY3" fmla="*/ 940515 h 1881030"/>
                <a:gd name="connsiteX4" fmla="*/ 1691846 w 2162103"/>
                <a:gd name="connsiteY4" fmla="*/ 1881030 h 1881030"/>
                <a:gd name="connsiteX5" fmla="*/ 470258 w 2162103"/>
                <a:gd name="connsiteY5" fmla="*/ 1881030 h 1881030"/>
                <a:gd name="connsiteX6" fmla="*/ 0 w 2162103"/>
                <a:gd name="connsiteY6" fmla="*/ 940515 h 1881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2103" h="1881030">
                  <a:moveTo>
                    <a:pt x="1081052" y="0"/>
                  </a:moveTo>
                  <a:lnTo>
                    <a:pt x="2162102" y="409125"/>
                  </a:lnTo>
                  <a:lnTo>
                    <a:pt x="2162102" y="1471906"/>
                  </a:lnTo>
                  <a:lnTo>
                    <a:pt x="1081052" y="1881030"/>
                  </a:lnTo>
                  <a:lnTo>
                    <a:pt x="1" y="1471906"/>
                  </a:lnTo>
                  <a:lnTo>
                    <a:pt x="1" y="409125"/>
                  </a:lnTo>
                  <a:lnTo>
                    <a:pt x="1081052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-2678862"/>
                <a:satOff val="16139"/>
                <a:lumOff val="1294"/>
                <a:alphaOff val="0"/>
              </a:schemeClr>
            </a:fillRef>
            <a:effectRef idx="1">
              <a:schemeClr val="accent4">
                <a:hueOff val="-2678862"/>
                <a:satOff val="16139"/>
                <a:lumOff val="1294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293127" tIns="336929" rIns="293128" bIns="33692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6511360" y="4651566"/>
              <a:ext cx="2412908" cy="129726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reihandform 15"/>
            <p:cNvSpPr/>
            <p:nvPr/>
          </p:nvSpPr>
          <p:spPr>
            <a:xfrm>
              <a:off x="2541736" y="4219145"/>
              <a:ext cx="1881031" cy="2162104"/>
            </a:xfrm>
            <a:custGeom>
              <a:avLst/>
              <a:gdLst>
                <a:gd name="connsiteX0" fmla="*/ 0 w 2162103"/>
                <a:gd name="connsiteY0" fmla="*/ 940515 h 1881030"/>
                <a:gd name="connsiteX1" fmla="*/ 470258 w 2162103"/>
                <a:gd name="connsiteY1" fmla="*/ 0 h 1881030"/>
                <a:gd name="connsiteX2" fmla="*/ 1691846 w 2162103"/>
                <a:gd name="connsiteY2" fmla="*/ 0 h 1881030"/>
                <a:gd name="connsiteX3" fmla="*/ 2162103 w 2162103"/>
                <a:gd name="connsiteY3" fmla="*/ 940515 h 1881030"/>
                <a:gd name="connsiteX4" fmla="*/ 1691846 w 2162103"/>
                <a:gd name="connsiteY4" fmla="*/ 1881030 h 1881030"/>
                <a:gd name="connsiteX5" fmla="*/ 470258 w 2162103"/>
                <a:gd name="connsiteY5" fmla="*/ 1881030 h 1881030"/>
                <a:gd name="connsiteX6" fmla="*/ 0 w 2162103"/>
                <a:gd name="connsiteY6" fmla="*/ 940515 h 1881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2103" h="1881030">
                  <a:moveTo>
                    <a:pt x="1081052" y="0"/>
                  </a:moveTo>
                  <a:lnTo>
                    <a:pt x="2162102" y="409125"/>
                  </a:lnTo>
                  <a:lnTo>
                    <a:pt x="2162102" y="1471906"/>
                  </a:lnTo>
                  <a:lnTo>
                    <a:pt x="1081052" y="1881030"/>
                  </a:lnTo>
                  <a:lnTo>
                    <a:pt x="1" y="1471906"/>
                  </a:lnTo>
                  <a:lnTo>
                    <a:pt x="1" y="409125"/>
                  </a:lnTo>
                  <a:lnTo>
                    <a:pt x="1081052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1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293127" tIns="336929" rIns="293128" bIns="33692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</p:grpSp>
      <p:sp>
        <p:nvSpPr>
          <p:cNvPr id="5" name="Textfeld 4"/>
          <p:cNvSpPr txBox="1"/>
          <p:nvPr/>
        </p:nvSpPr>
        <p:spPr>
          <a:xfrm>
            <a:off x="2874392" y="1124744"/>
            <a:ext cx="1314271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Quality</a:t>
            </a:r>
          </a:p>
          <a:p>
            <a:pPr algn="ctr"/>
            <a:r>
              <a:rPr lang="de-DE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</a:t>
            </a:r>
          </a:p>
          <a:p>
            <a:pPr algn="ctr"/>
            <a:r>
              <a:rPr lang="de-DE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Democracy</a:t>
            </a:r>
            <a:endParaRPr lang="en-US" sz="1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874390" y="4830575"/>
            <a:ext cx="1314271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Causes</a:t>
            </a:r>
          </a:p>
          <a:p>
            <a:pPr algn="ctr"/>
            <a:r>
              <a:rPr lang="en-US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 </a:t>
            </a:r>
          </a:p>
          <a:p>
            <a:pPr algn="ctr"/>
            <a:r>
              <a:rPr lang="en-US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Democracy</a:t>
            </a:r>
            <a:endParaRPr lang="en-US" sz="1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Bild 4" descr="Datei:Universität Salzburg - Logo.sv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044" y="0"/>
            <a:ext cx="2307590" cy="77025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feld 7"/>
          <p:cNvSpPr txBox="1"/>
          <p:nvPr/>
        </p:nvSpPr>
        <p:spPr>
          <a:xfrm>
            <a:off x="5858777" y="2996952"/>
            <a:ext cx="13051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Functioning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 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democracy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Freihandform 16"/>
          <p:cNvSpPr/>
          <p:nvPr/>
        </p:nvSpPr>
        <p:spPr>
          <a:xfrm>
            <a:off x="1553808" y="2377565"/>
            <a:ext cx="1881031" cy="2162104"/>
          </a:xfrm>
          <a:custGeom>
            <a:avLst/>
            <a:gdLst>
              <a:gd name="connsiteX0" fmla="*/ 0 w 2162103"/>
              <a:gd name="connsiteY0" fmla="*/ 940515 h 1881030"/>
              <a:gd name="connsiteX1" fmla="*/ 470258 w 2162103"/>
              <a:gd name="connsiteY1" fmla="*/ 0 h 1881030"/>
              <a:gd name="connsiteX2" fmla="*/ 1691846 w 2162103"/>
              <a:gd name="connsiteY2" fmla="*/ 0 h 1881030"/>
              <a:gd name="connsiteX3" fmla="*/ 2162103 w 2162103"/>
              <a:gd name="connsiteY3" fmla="*/ 940515 h 1881030"/>
              <a:gd name="connsiteX4" fmla="*/ 1691846 w 2162103"/>
              <a:gd name="connsiteY4" fmla="*/ 1881030 h 1881030"/>
              <a:gd name="connsiteX5" fmla="*/ 470258 w 2162103"/>
              <a:gd name="connsiteY5" fmla="*/ 1881030 h 1881030"/>
              <a:gd name="connsiteX6" fmla="*/ 0 w 2162103"/>
              <a:gd name="connsiteY6" fmla="*/ 940515 h 188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2103" h="1881030">
                <a:moveTo>
                  <a:pt x="1081052" y="0"/>
                </a:moveTo>
                <a:lnTo>
                  <a:pt x="2162102" y="409125"/>
                </a:lnTo>
                <a:lnTo>
                  <a:pt x="2162102" y="1471906"/>
                </a:lnTo>
                <a:lnTo>
                  <a:pt x="1081052" y="1881030"/>
                </a:lnTo>
                <a:lnTo>
                  <a:pt x="1" y="1471906"/>
                </a:lnTo>
                <a:lnTo>
                  <a:pt x="1" y="409125"/>
                </a:lnTo>
                <a:lnTo>
                  <a:pt x="1081052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-2678862"/>
              <a:satOff val="16139"/>
              <a:lumOff val="1294"/>
              <a:alphaOff val="0"/>
            </a:schemeClr>
          </a:fillRef>
          <a:effectRef idx="1">
            <a:schemeClr val="accent4">
              <a:hueOff val="-2678862"/>
              <a:satOff val="16139"/>
              <a:lumOff val="1294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93127" tIns="336929" rIns="293128" bIns="336928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600" kern="1200"/>
          </a:p>
        </p:txBody>
      </p:sp>
      <p:sp>
        <p:nvSpPr>
          <p:cNvPr id="20" name="Textfeld 19"/>
          <p:cNvSpPr txBox="1"/>
          <p:nvPr/>
        </p:nvSpPr>
        <p:spPr>
          <a:xfrm>
            <a:off x="1928555" y="3003338"/>
            <a:ext cx="1226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Challenges</a:t>
            </a:r>
          </a:p>
          <a:p>
            <a:pPr algn="ctr"/>
            <a:r>
              <a:rPr lang="de-DE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democracy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67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87824" y="1268760"/>
            <a:ext cx="5554959" cy="5067876"/>
          </a:xfrm>
        </p:spPr>
        <p:txBody>
          <a:bodyPr>
            <a:normAutofit/>
          </a:bodyPr>
          <a:lstStyle/>
          <a:p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Legitimac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</a:p>
          <a:p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Accountability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Representation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Performance</a:t>
            </a:r>
          </a:p>
          <a:p>
            <a:endParaRPr lang="en-US" dirty="0"/>
          </a:p>
        </p:txBody>
      </p:sp>
      <p:pic>
        <p:nvPicPr>
          <p:cNvPr id="4" name="Bild 4" descr="Datei:Universität Salzburg - Logo.sv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044" y="0"/>
            <a:ext cx="2307590" cy="77025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reihandform 4"/>
          <p:cNvSpPr/>
          <p:nvPr/>
        </p:nvSpPr>
        <p:spPr>
          <a:xfrm>
            <a:off x="638954" y="958519"/>
            <a:ext cx="1881031" cy="2162104"/>
          </a:xfrm>
          <a:custGeom>
            <a:avLst/>
            <a:gdLst>
              <a:gd name="connsiteX0" fmla="*/ 0 w 2162103"/>
              <a:gd name="connsiteY0" fmla="*/ 940515 h 1881030"/>
              <a:gd name="connsiteX1" fmla="*/ 470258 w 2162103"/>
              <a:gd name="connsiteY1" fmla="*/ 0 h 1881030"/>
              <a:gd name="connsiteX2" fmla="*/ 1691846 w 2162103"/>
              <a:gd name="connsiteY2" fmla="*/ 0 h 1881030"/>
              <a:gd name="connsiteX3" fmla="*/ 2162103 w 2162103"/>
              <a:gd name="connsiteY3" fmla="*/ 940515 h 1881030"/>
              <a:gd name="connsiteX4" fmla="*/ 1691846 w 2162103"/>
              <a:gd name="connsiteY4" fmla="*/ 1881030 h 1881030"/>
              <a:gd name="connsiteX5" fmla="*/ 470258 w 2162103"/>
              <a:gd name="connsiteY5" fmla="*/ 1881030 h 1881030"/>
              <a:gd name="connsiteX6" fmla="*/ 0 w 2162103"/>
              <a:gd name="connsiteY6" fmla="*/ 940515 h 188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2103" h="1881030">
                <a:moveTo>
                  <a:pt x="1081052" y="0"/>
                </a:moveTo>
                <a:lnTo>
                  <a:pt x="2162102" y="409125"/>
                </a:lnTo>
                <a:lnTo>
                  <a:pt x="2162102" y="1471906"/>
                </a:lnTo>
                <a:lnTo>
                  <a:pt x="1081052" y="1881030"/>
                </a:lnTo>
                <a:lnTo>
                  <a:pt x="1" y="1471906"/>
                </a:lnTo>
                <a:lnTo>
                  <a:pt x="1" y="409125"/>
                </a:lnTo>
                <a:lnTo>
                  <a:pt x="1081052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-892954"/>
              <a:satOff val="5380"/>
              <a:lumOff val="431"/>
              <a:alphaOff val="0"/>
            </a:schemeClr>
          </a:fillRef>
          <a:effectRef idx="1">
            <a:schemeClr val="accent4">
              <a:hueOff val="-892954"/>
              <a:satOff val="5380"/>
              <a:lumOff val="431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93127" tIns="336929" rIns="293128" bIns="336928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600" kern="1200"/>
          </a:p>
        </p:txBody>
      </p:sp>
      <p:sp>
        <p:nvSpPr>
          <p:cNvPr id="7" name="Textfeld 6"/>
          <p:cNvSpPr txBox="1"/>
          <p:nvPr/>
        </p:nvSpPr>
        <p:spPr>
          <a:xfrm>
            <a:off x="922333" y="1484784"/>
            <a:ext cx="1314271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Quality</a:t>
            </a:r>
          </a:p>
          <a:p>
            <a:pPr algn="ctr"/>
            <a:r>
              <a:rPr lang="de-DE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</a:t>
            </a:r>
          </a:p>
          <a:p>
            <a:pPr algn="ctr"/>
            <a:r>
              <a:rPr lang="de-DE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Democracy</a:t>
            </a:r>
            <a:endParaRPr lang="en-US" sz="1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05" y="4581128"/>
            <a:ext cx="267652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730" y="4572318"/>
            <a:ext cx="264795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46740"/>
            <a:ext cx="260985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569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87824" y="1268760"/>
            <a:ext cx="5554959" cy="506787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Democratic institutions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Voting and elections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Governments/Legislatives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Public policy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Governance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Collective action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Mass values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Political participation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Bild 4" descr="Datei:Universität Salzburg - Logo.sv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044" y="0"/>
            <a:ext cx="2307590" cy="77025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reihandform 7"/>
          <p:cNvSpPr/>
          <p:nvPr/>
        </p:nvSpPr>
        <p:spPr>
          <a:xfrm>
            <a:off x="669844" y="923907"/>
            <a:ext cx="1881031" cy="2162104"/>
          </a:xfrm>
          <a:custGeom>
            <a:avLst/>
            <a:gdLst>
              <a:gd name="connsiteX0" fmla="*/ 0 w 2162103"/>
              <a:gd name="connsiteY0" fmla="*/ 940515 h 1881030"/>
              <a:gd name="connsiteX1" fmla="*/ 470258 w 2162103"/>
              <a:gd name="connsiteY1" fmla="*/ 0 h 1881030"/>
              <a:gd name="connsiteX2" fmla="*/ 1691846 w 2162103"/>
              <a:gd name="connsiteY2" fmla="*/ 0 h 1881030"/>
              <a:gd name="connsiteX3" fmla="*/ 2162103 w 2162103"/>
              <a:gd name="connsiteY3" fmla="*/ 940515 h 1881030"/>
              <a:gd name="connsiteX4" fmla="*/ 1691846 w 2162103"/>
              <a:gd name="connsiteY4" fmla="*/ 1881030 h 1881030"/>
              <a:gd name="connsiteX5" fmla="*/ 470258 w 2162103"/>
              <a:gd name="connsiteY5" fmla="*/ 1881030 h 1881030"/>
              <a:gd name="connsiteX6" fmla="*/ 0 w 2162103"/>
              <a:gd name="connsiteY6" fmla="*/ 940515 h 188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2103" h="1881030">
                <a:moveTo>
                  <a:pt x="1081052" y="0"/>
                </a:moveTo>
                <a:lnTo>
                  <a:pt x="2162102" y="409125"/>
                </a:lnTo>
                <a:lnTo>
                  <a:pt x="2162102" y="1471906"/>
                </a:lnTo>
                <a:lnTo>
                  <a:pt x="1081052" y="1881030"/>
                </a:lnTo>
                <a:lnTo>
                  <a:pt x="1" y="1471906"/>
                </a:lnTo>
                <a:lnTo>
                  <a:pt x="1" y="409125"/>
                </a:lnTo>
                <a:lnTo>
                  <a:pt x="1081052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-2678862"/>
              <a:satOff val="16139"/>
              <a:lumOff val="1294"/>
              <a:alphaOff val="0"/>
            </a:schemeClr>
          </a:fillRef>
          <a:effectRef idx="1">
            <a:schemeClr val="accent4">
              <a:hueOff val="-2678862"/>
              <a:satOff val="16139"/>
              <a:lumOff val="1294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93127" tIns="336929" rIns="293128" bIns="336928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600" kern="1200"/>
          </a:p>
        </p:txBody>
      </p:sp>
      <p:sp>
        <p:nvSpPr>
          <p:cNvPr id="9" name="Textfeld 8"/>
          <p:cNvSpPr txBox="1"/>
          <p:nvPr/>
        </p:nvSpPr>
        <p:spPr>
          <a:xfrm>
            <a:off x="913219" y="1507856"/>
            <a:ext cx="13051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Functioning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Democracy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31" y="4306163"/>
            <a:ext cx="11144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9"/>
          <p:cNvSpPr/>
          <p:nvPr/>
        </p:nvSpPr>
        <p:spPr>
          <a:xfrm>
            <a:off x="1490050" y="4317708"/>
            <a:ext cx="14453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2017.  </a:t>
            </a:r>
            <a:r>
              <a:rPr lang="en-US" sz="1200" dirty="0" err="1" smtClean="0"/>
              <a:t>J.Fortin</a:t>
            </a:r>
            <a:r>
              <a:rPr lang="en-US" sz="1200" dirty="0" smtClean="0"/>
              <a:t>-Rittberger</a:t>
            </a:r>
            <a:r>
              <a:rPr lang="en-US" sz="1200" dirty="0"/>
              <a:t>, </a:t>
            </a:r>
            <a:r>
              <a:rPr lang="en-US" sz="1200" dirty="0" smtClean="0"/>
              <a:t>P. </a:t>
            </a:r>
            <a:r>
              <a:rPr lang="en-US" sz="1200" dirty="0"/>
              <a:t>Harfst &amp; </a:t>
            </a:r>
            <a:r>
              <a:rPr lang="en-US" sz="1200" dirty="0" smtClean="0"/>
              <a:t>S. </a:t>
            </a:r>
            <a:r>
              <a:rPr lang="en-US" sz="1200" dirty="0"/>
              <a:t>C. Dingler. “The Costs of Electoral Fraud</a:t>
            </a:r>
            <a:r>
              <a:rPr lang="en-US" sz="1200" dirty="0" smtClean="0"/>
              <a:t>.” </a:t>
            </a:r>
            <a:r>
              <a:rPr lang="en-US" sz="1200" b="1" i="1" dirty="0"/>
              <a:t>Journal of Elections, Public Opinion &amp; Parties</a:t>
            </a:r>
            <a:r>
              <a:rPr lang="en-US" sz="1200" dirty="0"/>
              <a:t>. Volume 27(3): 350-368.</a:t>
            </a:r>
          </a:p>
        </p:txBody>
      </p:sp>
    </p:spTree>
    <p:extLst>
      <p:ext uri="{BB962C8B-B14F-4D97-AF65-F5344CB8AC3E}">
        <p14:creationId xmlns:p14="http://schemas.microsoft.com/office/powerpoint/2010/main" val="110685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87824" y="1268760"/>
            <a:ext cx="5554959" cy="506787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causes and sustains democracy?</a:t>
            </a:r>
          </a:p>
          <a:p>
            <a:endParaRPr lang="de-DE" dirty="0"/>
          </a:p>
          <a:p>
            <a:endParaRPr lang="en-US" dirty="0"/>
          </a:p>
        </p:txBody>
      </p:sp>
      <p:pic>
        <p:nvPicPr>
          <p:cNvPr id="4" name="Bild 4" descr="Datei:Universität Salzburg - Logo.sv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044" y="0"/>
            <a:ext cx="2307590" cy="77025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Freihandform 9"/>
          <p:cNvSpPr/>
          <p:nvPr/>
        </p:nvSpPr>
        <p:spPr>
          <a:xfrm>
            <a:off x="662844" y="908720"/>
            <a:ext cx="1881031" cy="2162104"/>
          </a:xfrm>
          <a:custGeom>
            <a:avLst/>
            <a:gdLst>
              <a:gd name="connsiteX0" fmla="*/ 0 w 2162103"/>
              <a:gd name="connsiteY0" fmla="*/ 940515 h 1881030"/>
              <a:gd name="connsiteX1" fmla="*/ 470258 w 2162103"/>
              <a:gd name="connsiteY1" fmla="*/ 0 h 1881030"/>
              <a:gd name="connsiteX2" fmla="*/ 1691846 w 2162103"/>
              <a:gd name="connsiteY2" fmla="*/ 0 h 1881030"/>
              <a:gd name="connsiteX3" fmla="*/ 2162103 w 2162103"/>
              <a:gd name="connsiteY3" fmla="*/ 940515 h 1881030"/>
              <a:gd name="connsiteX4" fmla="*/ 1691846 w 2162103"/>
              <a:gd name="connsiteY4" fmla="*/ 1881030 h 1881030"/>
              <a:gd name="connsiteX5" fmla="*/ 470258 w 2162103"/>
              <a:gd name="connsiteY5" fmla="*/ 1881030 h 1881030"/>
              <a:gd name="connsiteX6" fmla="*/ 0 w 2162103"/>
              <a:gd name="connsiteY6" fmla="*/ 940515 h 188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2103" h="1881030">
                <a:moveTo>
                  <a:pt x="1081052" y="0"/>
                </a:moveTo>
                <a:lnTo>
                  <a:pt x="2162102" y="409125"/>
                </a:lnTo>
                <a:lnTo>
                  <a:pt x="2162102" y="1471906"/>
                </a:lnTo>
                <a:lnTo>
                  <a:pt x="1081052" y="1881030"/>
                </a:lnTo>
                <a:lnTo>
                  <a:pt x="1" y="1471906"/>
                </a:lnTo>
                <a:lnTo>
                  <a:pt x="1" y="409125"/>
                </a:lnTo>
                <a:lnTo>
                  <a:pt x="1081052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-4464770"/>
              <a:satOff val="26899"/>
              <a:lumOff val="2156"/>
              <a:alphaOff val="0"/>
            </a:schemeClr>
          </a:fillRef>
          <a:effectRef idx="1">
            <a:schemeClr val="accent4">
              <a:hueOff val="-4464770"/>
              <a:satOff val="26899"/>
              <a:lumOff val="2156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93127" tIns="336929" rIns="293128" bIns="336928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600" kern="1200"/>
          </a:p>
        </p:txBody>
      </p:sp>
      <p:sp>
        <p:nvSpPr>
          <p:cNvPr id="11" name="Textfeld 10"/>
          <p:cNvSpPr txBox="1"/>
          <p:nvPr/>
        </p:nvSpPr>
        <p:spPr>
          <a:xfrm>
            <a:off x="966947" y="1505024"/>
            <a:ext cx="1314271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9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Causes</a:t>
            </a:r>
            <a:endParaRPr lang="de-DE" sz="1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de-DE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 </a:t>
            </a:r>
          </a:p>
          <a:p>
            <a:pPr algn="ctr"/>
            <a:r>
              <a:rPr lang="de-DE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Democracy</a:t>
            </a:r>
            <a:endParaRPr lang="en-US" sz="1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722" y="3716239"/>
            <a:ext cx="1512168" cy="214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C:\Users\b1000905\Pictures\democratizati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717032"/>
            <a:ext cx="1564315" cy="2124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717032"/>
            <a:ext cx="1491485" cy="212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05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87824" y="1268760"/>
            <a:ext cx="5554959" cy="5067876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Globalization</a:t>
            </a:r>
          </a:p>
          <a:p>
            <a:pPr lvl="0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Economic crises/processes</a:t>
            </a:r>
          </a:p>
          <a:p>
            <a:pPr lvl="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Conflict over values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Inequality and exclusion</a:t>
            </a:r>
          </a:p>
          <a:p>
            <a:pPr lvl="0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Rise of extremism and challenges to democratic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legitimacy</a:t>
            </a: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Can consolidated democracies fail?</a:t>
            </a:r>
          </a:p>
          <a:p>
            <a:pPr lvl="0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dirty="0"/>
          </a:p>
          <a:p>
            <a:endParaRPr lang="en-US" dirty="0"/>
          </a:p>
        </p:txBody>
      </p:sp>
      <p:pic>
        <p:nvPicPr>
          <p:cNvPr id="4" name="Bild 4" descr="Datei:Universität Salzburg - Logo.sv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044" y="0"/>
            <a:ext cx="2307590" cy="77025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reihandform 6"/>
          <p:cNvSpPr/>
          <p:nvPr/>
        </p:nvSpPr>
        <p:spPr>
          <a:xfrm>
            <a:off x="683568" y="914043"/>
            <a:ext cx="1881031" cy="2162104"/>
          </a:xfrm>
          <a:custGeom>
            <a:avLst/>
            <a:gdLst>
              <a:gd name="connsiteX0" fmla="*/ 0 w 2162103"/>
              <a:gd name="connsiteY0" fmla="*/ 940515 h 1881030"/>
              <a:gd name="connsiteX1" fmla="*/ 470258 w 2162103"/>
              <a:gd name="connsiteY1" fmla="*/ 0 h 1881030"/>
              <a:gd name="connsiteX2" fmla="*/ 1691846 w 2162103"/>
              <a:gd name="connsiteY2" fmla="*/ 0 h 1881030"/>
              <a:gd name="connsiteX3" fmla="*/ 2162103 w 2162103"/>
              <a:gd name="connsiteY3" fmla="*/ 940515 h 1881030"/>
              <a:gd name="connsiteX4" fmla="*/ 1691846 w 2162103"/>
              <a:gd name="connsiteY4" fmla="*/ 1881030 h 1881030"/>
              <a:gd name="connsiteX5" fmla="*/ 470258 w 2162103"/>
              <a:gd name="connsiteY5" fmla="*/ 1881030 h 1881030"/>
              <a:gd name="connsiteX6" fmla="*/ 0 w 2162103"/>
              <a:gd name="connsiteY6" fmla="*/ 940515 h 188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2103" h="1881030">
                <a:moveTo>
                  <a:pt x="1081052" y="0"/>
                </a:moveTo>
                <a:lnTo>
                  <a:pt x="2162102" y="409125"/>
                </a:lnTo>
                <a:lnTo>
                  <a:pt x="2162102" y="1471906"/>
                </a:lnTo>
                <a:lnTo>
                  <a:pt x="1081052" y="1881030"/>
                </a:lnTo>
                <a:lnTo>
                  <a:pt x="1" y="1471906"/>
                </a:lnTo>
                <a:lnTo>
                  <a:pt x="1" y="409125"/>
                </a:lnTo>
                <a:lnTo>
                  <a:pt x="1081052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-3571816"/>
              <a:satOff val="21519"/>
              <a:lumOff val="1725"/>
              <a:alphaOff val="0"/>
            </a:schemeClr>
          </a:fillRef>
          <a:effectRef idx="1">
            <a:schemeClr val="accent4">
              <a:hueOff val="-3571816"/>
              <a:satOff val="21519"/>
              <a:lumOff val="1725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65517" tIns="409319" rIns="365518" bIns="409318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900" b="1" kern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Effects</a:t>
            </a:r>
            <a:r>
              <a:rPr lang="de-DE" sz="19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9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 Democracy</a:t>
            </a:r>
            <a:endParaRPr lang="en-US" sz="1900" b="1" kern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Freihandform 4"/>
          <p:cNvSpPr/>
          <p:nvPr/>
        </p:nvSpPr>
        <p:spPr>
          <a:xfrm>
            <a:off x="683567" y="914043"/>
            <a:ext cx="1881031" cy="2162104"/>
          </a:xfrm>
          <a:custGeom>
            <a:avLst/>
            <a:gdLst>
              <a:gd name="connsiteX0" fmla="*/ 0 w 2162103"/>
              <a:gd name="connsiteY0" fmla="*/ 940515 h 1881030"/>
              <a:gd name="connsiteX1" fmla="*/ 470258 w 2162103"/>
              <a:gd name="connsiteY1" fmla="*/ 0 h 1881030"/>
              <a:gd name="connsiteX2" fmla="*/ 1691846 w 2162103"/>
              <a:gd name="connsiteY2" fmla="*/ 0 h 1881030"/>
              <a:gd name="connsiteX3" fmla="*/ 2162103 w 2162103"/>
              <a:gd name="connsiteY3" fmla="*/ 940515 h 1881030"/>
              <a:gd name="connsiteX4" fmla="*/ 1691846 w 2162103"/>
              <a:gd name="connsiteY4" fmla="*/ 1881030 h 1881030"/>
              <a:gd name="connsiteX5" fmla="*/ 470258 w 2162103"/>
              <a:gd name="connsiteY5" fmla="*/ 1881030 h 1881030"/>
              <a:gd name="connsiteX6" fmla="*/ 0 w 2162103"/>
              <a:gd name="connsiteY6" fmla="*/ 940515 h 188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2103" h="1881030">
                <a:moveTo>
                  <a:pt x="1081052" y="0"/>
                </a:moveTo>
                <a:lnTo>
                  <a:pt x="2162102" y="409125"/>
                </a:lnTo>
                <a:lnTo>
                  <a:pt x="2162102" y="1471906"/>
                </a:lnTo>
                <a:lnTo>
                  <a:pt x="1081052" y="1881030"/>
                </a:lnTo>
                <a:lnTo>
                  <a:pt x="1" y="1471906"/>
                </a:lnTo>
                <a:lnTo>
                  <a:pt x="1" y="409125"/>
                </a:lnTo>
                <a:lnTo>
                  <a:pt x="1081052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-2678862"/>
              <a:satOff val="16139"/>
              <a:lumOff val="1294"/>
              <a:alphaOff val="0"/>
            </a:schemeClr>
          </a:fillRef>
          <a:effectRef idx="1">
            <a:schemeClr val="accent4">
              <a:hueOff val="-2678862"/>
              <a:satOff val="16139"/>
              <a:lumOff val="1294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93127" tIns="336929" rIns="293128" bIns="336928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600" kern="1200"/>
          </a:p>
        </p:txBody>
      </p:sp>
      <p:sp>
        <p:nvSpPr>
          <p:cNvPr id="6" name="Textfeld 5"/>
          <p:cNvSpPr txBox="1"/>
          <p:nvPr/>
        </p:nvSpPr>
        <p:spPr>
          <a:xfrm>
            <a:off x="1050646" y="1539816"/>
            <a:ext cx="1226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Challenges</a:t>
            </a:r>
          </a:p>
          <a:p>
            <a:pPr algn="ctr"/>
            <a:r>
              <a:rPr lang="de-DE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democracy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14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908720"/>
            <a:ext cx="5172075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Fewer young people think democracy is crucial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7236296" y="4831067"/>
            <a:ext cx="189222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 smtClean="0"/>
              <a:t>From: Roberto </a:t>
            </a:r>
            <a:r>
              <a:rPr lang="en-US" sz="1400" dirty="0"/>
              <a:t>Stefan </a:t>
            </a:r>
            <a:r>
              <a:rPr lang="en-US" sz="1400" dirty="0" err="1"/>
              <a:t>Foa</a:t>
            </a:r>
            <a:r>
              <a:rPr lang="en-US" sz="1400" dirty="0"/>
              <a:t> and </a:t>
            </a:r>
            <a:r>
              <a:rPr lang="en-US" sz="1400" dirty="0" err="1"/>
              <a:t>Yascha</a:t>
            </a:r>
            <a:r>
              <a:rPr lang="en-US" sz="1400" dirty="0"/>
              <a:t> </a:t>
            </a:r>
            <a:r>
              <a:rPr lang="en-US" sz="1400" dirty="0" err="1"/>
              <a:t>Mounk</a:t>
            </a:r>
            <a:r>
              <a:rPr lang="en-US" sz="1400" dirty="0"/>
              <a:t>. 2016. “The Danger of Deconsolidation: Democratic Disconnect", </a:t>
            </a:r>
            <a:r>
              <a:rPr lang="en-US" sz="1400" i="1" dirty="0"/>
              <a:t>Journal of Democracy</a:t>
            </a:r>
            <a:r>
              <a:rPr lang="en-US" sz="1400" dirty="0"/>
              <a:t>, Vol. 27(3).5-17.</a:t>
            </a:r>
          </a:p>
        </p:txBody>
      </p:sp>
    </p:spTree>
    <p:extLst>
      <p:ext uri="{BB962C8B-B14F-4D97-AF65-F5344CB8AC3E}">
        <p14:creationId xmlns:p14="http://schemas.microsoft.com/office/powerpoint/2010/main" val="244355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Bildschirmpräsentation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Vergleichende Politikwissenschaft als Forschungsprojekt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Fewer young people think democracy is crucial</vt:lpstr>
    </vt:vector>
  </TitlesOfParts>
  <Company>Universität Salzburg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Jessica Fortin-Rittberger</dc:creator>
  <cp:lastModifiedBy>PraktikantIn_ME</cp:lastModifiedBy>
  <cp:revision>43</cp:revision>
  <dcterms:created xsi:type="dcterms:W3CDTF">2015-10-29T16:58:42Z</dcterms:created>
  <dcterms:modified xsi:type="dcterms:W3CDTF">2018-08-01T06:58:24Z</dcterms:modified>
</cp:coreProperties>
</file>