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5"/>
  </p:notesMasterIdLst>
  <p:handoutMasterIdLst>
    <p:handoutMasterId r:id="rId26"/>
  </p:handoutMasterIdLst>
  <p:sldIdLst>
    <p:sldId id="322" r:id="rId2"/>
    <p:sldId id="256" r:id="rId3"/>
    <p:sldId id="323" r:id="rId4"/>
    <p:sldId id="296" r:id="rId5"/>
    <p:sldId id="301" r:id="rId6"/>
    <p:sldId id="302" r:id="rId7"/>
    <p:sldId id="279" r:id="rId8"/>
    <p:sldId id="303" r:id="rId9"/>
    <p:sldId id="320" r:id="rId10"/>
    <p:sldId id="305" r:id="rId11"/>
    <p:sldId id="306" r:id="rId12"/>
    <p:sldId id="297" r:id="rId13"/>
    <p:sldId id="285" r:id="rId14"/>
    <p:sldId id="286" r:id="rId15"/>
    <p:sldId id="307" r:id="rId16"/>
    <p:sldId id="308" r:id="rId17"/>
    <p:sldId id="309" r:id="rId18"/>
    <p:sldId id="321" r:id="rId19"/>
    <p:sldId id="310" r:id="rId20"/>
    <p:sldId id="317" r:id="rId21"/>
    <p:sldId id="318" r:id="rId22"/>
    <p:sldId id="319" r:id="rId23"/>
    <p:sldId id="291" r:id="rId2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7B1F6B1C-57D6-9345-B621-AF7F599E945B}">
          <p14:sldIdLst>
            <p14:sldId id="322"/>
            <p14:sldId id="256"/>
            <p14:sldId id="323"/>
            <p14:sldId id="296"/>
            <p14:sldId id="301"/>
            <p14:sldId id="302"/>
            <p14:sldId id="279"/>
            <p14:sldId id="303"/>
            <p14:sldId id="320"/>
            <p14:sldId id="305"/>
            <p14:sldId id="306"/>
            <p14:sldId id="297"/>
            <p14:sldId id="285"/>
            <p14:sldId id="286"/>
            <p14:sldId id="307"/>
            <p14:sldId id="308"/>
            <p14:sldId id="309"/>
            <p14:sldId id="321"/>
            <p14:sldId id="310"/>
            <p14:sldId id="317"/>
            <p14:sldId id="318"/>
            <p14:sldId id="319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0F"/>
    <a:srgbClr val="EFEEED"/>
    <a:srgbClr val="F2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E1BA6-FC9D-4B5B-83DA-D9D7D1EC2A2E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AT"/>
        </a:p>
      </dgm:t>
    </dgm:pt>
    <dgm:pt modelId="{C4089046-D54E-402E-BE0B-14514A7EF493}">
      <dgm:prSet phldrT="[Text]"/>
      <dgm:spPr/>
      <dgm:t>
        <a:bodyPr/>
        <a:lstStyle/>
        <a:p>
          <a:r>
            <a:rPr lang="de-AT" dirty="0" smtClean="0"/>
            <a:t>Anruf</a:t>
          </a:r>
          <a:endParaRPr lang="de-AT" dirty="0"/>
        </a:p>
      </dgm:t>
    </dgm:pt>
    <dgm:pt modelId="{0E2E35C2-A82D-46EB-9027-783AEABA97E6}" type="parTrans" cxnId="{A4B31BFB-C232-4E15-B150-835D6F0FB099}">
      <dgm:prSet/>
      <dgm:spPr/>
      <dgm:t>
        <a:bodyPr/>
        <a:lstStyle/>
        <a:p>
          <a:endParaRPr lang="de-AT"/>
        </a:p>
      </dgm:t>
    </dgm:pt>
    <dgm:pt modelId="{EAA314A6-AA18-4C84-AC2D-0EAEAE4EE0F2}" type="sibTrans" cxnId="{A4B31BFB-C232-4E15-B150-835D6F0FB099}">
      <dgm:prSet/>
      <dgm:spPr/>
      <dgm:t>
        <a:bodyPr/>
        <a:lstStyle/>
        <a:p>
          <a:endParaRPr lang="de-AT" dirty="0"/>
        </a:p>
      </dgm:t>
    </dgm:pt>
    <dgm:pt modelId="{25DA34B4-E40A-4611-8EA8-96198192CF00}">
      <dgm:prSet phldrT="[Text]"/>
      <dgm:spPr/>
      <dgm:t>
        <a:bodyPr/>
        <a:lstStyle/>
        <a:p>
          <a:r>
            <a:rPr lang="de-AT" dirty="0" smtClean="0"/>
            <a:t>Antrag</a:t>
          </a:r>
          <a:endParaRPr lang="de-AT" dirty="0"/>
        </a:p>
      </dgm:t>
    </dgm:pt>
    <dgm:pt modelId="{29B90B41-4331-4210-B975-EC42E8335609}" type="parTrans" cxnId="{23590EA6-CD22-4D0B-AF0A-B2E4DAEF8A21}">
      <dgm:prSet/>
      <dgm:spPr/>
      <dgm:t>
        <a:bodyPr/>
        <a:lstStyle/>
        <a:p>
          <a:endParaRPr lang="de-AT"/>
        </a:p>
      </dgm:t>
    </dgm:pt>
    <dgm:pt modelId="{9ADF9D8D-5EAE-4B6A-B0B2-117C40E21715}" type="sibTrans" cxnId="{23590EA6-CD22-4D0B-AF0A-B2E4DAEF8A21}">
      <dgm:prSet/>
      <dgm:spPr/>
      <dgm:t>
        <a:bodyPr/>
        <a:lstStyle/>
        <a:p>
          <a:endParaRPr lang="de-AT" dirty="0"/>
        </a:p>
      </dgm:t>
    </dgm:pt>
    <dgm:pt modelId="{FA7BB88F-5E65-4D93-962D-0BD9295C579A}">
      <dgm:prSet phldrT="[Text]"/>
      <dgm:spPr/>
      <dgm:t>
        <a:bodyPr/>
        <a:lstStyle/>
        <a:p>
          <a:r>
            <a:rPr lang="de-AT" dirty="0" smtClean="0"/>
            <a:t>Hausbesuch</a:t>
          </a:r>
          <a:endParaRPr lang="de-AT" dirty="0"/>
        </a:p>
      </dgm:t>
    </dgm:pt>
    <dgm:pt modelId="{C3A71881-FD63-4D1E-98D7-402F2E7D285F}" type="parTrans" cxnId="{24827362-C8B8-4B4B-9E30-9950B7CE3221}">
      <dgm:prSet/>
      <dgm:spPr/>
      <dgm:t>
        <a:bodyPr/>
        <a:lstStyle/>
        <a:p>
          <a:endParaRPr lang="de-AT"/>
        </a:p>
      </dgm:t>
    </dgm:pt>
    <dgm:pt modelId="{0CBC475F-E4C4-4A52-ADC4-1DBCB4D323DA}" type="sibTrans" cxnId="{24827362-C8B8-4B4B-9E30-9950B7CE3221}">
      <dgm:prSet/>
      <dgm:spPr/>
      <dgm:t>
        <a:bodyPr/>
        <a:lstStyle/>
        <a:p>
          <a:endParaRPr lang="de-AT" dirty="0"/>
        </a:p>
      </dgm:t>
    </dgm:pt>
    <dgm:pt modelId="{EF550255-0601-485D-B7EB-C2C4A6ACD1C2}">
      <dgm:prSet phldrT="[Text]"/>
      <dgm:spPr/>
      <dgm:t>
        <a:bodyPr/>
        <a:lstStyle/>
        <a:p>
          <a:r>
            <a:rPr lang="de-AT" dirty="0" smtClean="0"/>
            <a:t>Entscheidung</a:t>
          </a:r>
          <a:endParaRPr lang="de-AT" dirty="0"/>
        </a:p>
      </dgm:t>
    </dgm:pt>
    <dgm:pt modelId="{E71566C1-2695-4A1D-A6C1-5A6EE8CF00B8}" type="parTrans" cxnId="{B24A8C5A-1CCF-43DD-9C92-742EB666215E}">
      <dgm:prSet/>
      <dgm:spPr/>
      <dgm:t>
        <a:bodyPr/>
        <a:lstStyle/>
        <a:p>
          <a:endParaRPr lang="de-AT"/>
        </a:p>
      </dgm:t>
    </dgm:pt>
    <dgm:pt modelId="{0DCBB156-2C58-4A97-8141-F487E6071D01}" type="sibTrans" cxnId="{B24A8C5A-1CCF-43DD-9C92-742EB666215E}">
      <dgm:prSet/>
      <dgm:spPr/>
      <dgm:t>
        <a:bodyPr/>
        <a:lstStyle/>
        <a:p>
          <a:endParaRPr lang="de-AT" dirty="0"/>
        </a:p>
      </dgm:t>
    </dgm:pt>
    <dgm:pt modelId="{0DBEE79A-5BDC-469A-9E27-E3D8BC80B0B7}">
      <dgm:prSet phldrT="[Text]"/>
      <dgm:spPr/>
      <dgm:t>
        <a:bodyPr/>
        <a:lstStyle/>
        <a:p>
          <a:r>
            <a:rPr lang="de-AT" dirty="0" smtClean="0"/>
            <a:t>Rechnung</a:t>
          </a:r>
          <a:endParaRPr lang="de-AT" dirty="0"/>
        </a:p>
      </dgm:t>
    </dgm:pt>
    <dgm:pt modelId="{F5F857AD-7D85-4EDB-B544-8DDD9F904CAB}" type="parTrans" cxnId="{CE2CBDF4-4725-47AA-9195-AB22209A56C4}">
      <dgm:prSet/>
      <dgm:spPr/>
      <dgm:t>
        <a:bodyPr/>
        <a:lstStyle/>
        <a:p>
          <a:endParaRPr lang="de-AT"/>
        </a:p>
      </dgm:t>
    </dgm:pt>
    <dgm:pt modelId="{0AE0BA57-74E4-4DA7-9DAC-86B0D8FC08B5}" type="sibTrans" cxnId="{CE2CBDF4-4725-47AA-9195-AB22209A56C4}">
      <dgm:prSet/>
      <dgm:spPr/>
      <dgm:t>
        <a:bodyPr/>
        <a:lstStyle/>
        <a:p>
          <a:endParaRPr lang="de-AT"/>
        </a:p>
      </dgm:t>
    </dgm:pt>
    <dgm:pt modelId="{3AC31EA4-6EEC-45B7-BF1E-6E0E532F6C3A}" type="pres">
      <dgm:prSet presAssocID="{F77E1BA6-FC9D-4B5B-83DA-D9D7D1EC2A2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5DFFD610-A1FB-4F61-B103-F4611B5B7DAE}" type="pres">
      <dgm:prSet presAssocID="{C4089046-D54E-402E-BE0B-14514A7EF49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A1F6A02-BEC4-414D-8676-96FE0EE324C6}" type="pres">
      <dgm:prSet presAssocID="{EAA314A6-AA18-4C84-AC2D-0EAEAE4EE0F2}" presName="sibTrans" presStyleLbl="sibTrans2D1" presStyleIdx="0" presStyleCnt="4"/>
      <dgm:spPr/>
      <dgm:t>
        <a:bodyPr/>
        <a:lstStyle/>
        <a:p>
          <a:endParaRPr lang="de-AT"/>
        </a:p>
      </dgm:t>
    </dgm:pt>
    <dgm:pt modelId="{8FF286B3-3FAF-483E-A720-887283357398}" type="pres">
      <dgm:prSet presAssocID="{EAA314A6-AA18-4C84-AC2D-0EAEAE4EE0F2}" presName="connectorText" presStyleLbl="sibTrans2D1" presStyleIdx="0" presStyleCnt="4"/>
      <dgm:spPr/>
      <dgm:t>
        <a:bodyPr/>
        <a:lstStyle/>
        <a:p>
          <a:endParaRPr lang="de-AT"/>
        </a:p>
      </dgm:t>
    </dgm:pt>
    <dgm:pt modelId="{C19AF02F-E302-4793-A3F7-C1BCE026BA6D}" type="pres">
      <dgm:prSet presAssocID="{25DA34B4-E40A-4611-8EA8-96198192CF0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7A68624-498E-4624-B1A3-F20539808B96}" type="pres">
      <dgm:prSet presAssocID="{9ADF9D8D-5EAE-4B6A-B0B2-117C40E21715}" presName="sibTrans" presStyleLbl="sibTrans2D1" presStyleIdx="1" presStyleCnt="4"/>
      <dgm:spPr/>
      <dgm:t>
        <a:bodyPr/>
        <a:lstStyle/>
        <a:p>
          <a:endParaRPr lang="de-AT"/>
        </a:p>
      </dgm:t>
    </dgm:pt>
    <dgm:pt modelId="{9011EE00-D52C-42EE-A67D-D13BB72B18F4}" type="pres">
      <dgm:prSet presAssocID="{9ADF9D8D-5EAE-4B6A-B0B2-117C40E21715}" presName="connectorText" presStyleLbl="sibTrans2D1" presStyleIdx="1" presStyleCnt="4"/>
      <dgm:spPr/>
      <dgm:t>
        <a:bodyPr/>
        <a:lstStyle/>
        <a:p>
          <a:endParaRPr lang="de-AT"/>
        </a:p>
      </dgm:t>
    </dgm:pt>
    <dgm:pt modelId="{414AAE6D-B458-4723-9B9B-98CA4BED7574}" type="pres">
      <dgm:prSet presAssocID="{FA7BB88F-5E65-4D93-962D-0BD9295C57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4F1DC37-EE54-4729-9CA0-74BF10C27FC2}" type="pres">
      <dgm:prSet presAssocID="{0CBC475F-E4C4-4A52-ADC4-1DBCB4D323DA}" presName="sibTrans" presStyleLbl="sibTrans2D1" presStyleIdx="2" presStyleCnt="4"/>
      <dgm:spPr/>
      <dgm:t>
        <a:bodyPr/>
        <a:lstStyle/>
        <a:p>
          <a:endParaRPr lang="de-AT"/>
        </a:p>
      </dgm:t>
    </dgm:pt>
    <dgm:pt modelId="{308171A3-7BFE-4578-8D95-2F3785D36730}" type="pres">
      <dgm:prSet presAssocID="{0CBC475F-E4C4-4A52-ADC4-1DBCB4D323DA}" presName="connectorText" presStyleLbl="sibTrans2D1" presStyleIdx="2" presStyleCnt="4"/>
      <dgm:spPr/>
      <dgm:t>
        <a:bodyPr/>
        <a:lstStyle/>
        <a:p>
          <a:endParaRPr lang="de-AT"/>
        </a:p>
      </dgm:t>
    </dgm:pt>
    <dgm:pt modelId="{AE2DDE66-5970-4816-A9F7-9FDAC6A43423}" type="pres">
      <dgm:prSet presAssocID="{EF550255-0601-485D-B7EB-C2C4A6ACD1C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914D556-FEB8-4F87-963F-2FA4D35B3C74}" type="pres">
      <dgm:prSet presAssocID="{0DCBB156-2C58-4A97-8141-F487E6071D01}" presName="sibTrans" presStyleLbl="sibTrans2D1" presStyleIdx="3" presStyleCnt="4"/>
      <dgm:spPr/>
      <dgm:t>
        <a:bodyPr/>
        <a:lstStyle/>
        <a:p>
          <a:endParaRPr lang="de-AT"/>
        </a:p>
      </dgm:t>
    </dgm:pt>
    <dgm:pt modelId="{311C8255-69DF-4BF3-9098-40E805C678AA}" type="pres">
      <dgm:prSet presAssocID="{0DCBB156-2C58-4A97-8141-F487E6071D01}" presName="connectorText" presStyleLbl="sibTrans2D1" presStyleIdx="3" presStyleCnt="4"/>
      <dgm:spPr/>
      <dgm:t>
        <a:bodyPr/>
        <a:lstStyle/>
        <a:p>
          <a:endParaRPr lang="de-AT"/>
        </a:p>
      </dgm:t>
    </dgm:pt>
    <dgm:pt modelId="{EE802EAD-45CC-45D0-8CC0-F03992BE448B}" type="pres">
      <dgm:prSet presAssocID="{0DBEE79A-5BDC-469A-9E27-E3D8BC80B0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5A5A013F-1A15-48C9-9DEB-1C83677E29E5}" type="presOf" srcId="{0DBEE79A-5BDC-469A-9E27-E3D8BC80B0B7}" destId="{EE802EAD-45CC-45D0-8CC0-F03992BE448B}" srcOrd="0" destOrd="0" presId="urn:microsoft.com/office/officeart/2005/8/layout/process2"/>
    <dgm:cxn modelId="{54CA7C9E-5E3F-4A29-A744-065A09AA19D2}" type="presOf" srcId="{0CBC475F-E4C4-4A52-ADC4-1DBCB4D323DA}" destId="{308171A3-7BFE-4578-8D95-2F3785D36730}" srcOrd="1" destOrd="0" presId="urn:microsoft.com/office/officeart/2005/8/layout/process2"/>
    <dgm:cxn modelId="{3C7B9678-380F-45AC-8BFD-BCB52866DC06}" type="presOf" srcId="{9ADF9D8D-5EAE-4B6A-B0B2-117C40E21715}" destId="{9011EE00-D52C-42EE-A67D-D13BB72B18F4}" srcOrd="1" destOrd="0" presId="urn:microsoft.com/office/officeart/2005/8/layout/process2"/>
    <dgm:cxn modelId="{8A1D0840-8B0C-44B1-B965-0951565384A0}" type="presOf" srcId="{FA7BB88F-5E65-4D93-962D-0BD9295C579A}" destId="{414AAE6D-B458-4723-9B9B-98CA4BED7574}" srcOrd="0" destOrd="0" presId="urn:microsoft.com/office/officeart/2005/8/layout/process2"/>
    <dgm:cxn modelId="{C765017A-0D15-450F-BB74-D386773D31A2}" type="presOf" srcId="{F77E1BA6-FC9D-4B5B-83DA-D9D7D1EC2A2E}" destId="{3AC31EA4-6EEC-45B7-BF1E-6E0E532F6C3A}" srcOrd="0" destOrd="0" presId="urn:microsoft.com/office/officeart/2005/8/layout/process2"/>
    <dgm:cxn modelId="{24827362-C8B8-4B4B-9E30-9950B7CE3221}" srcId="{F77E1BA6-FC9D-4B5B-83DA-D9D7D1EC2A2E}" destId="{FA7BB88F-5E65-4D93-962D-0BD9295C579A}" srcOrd="2" destOrd="0" parTransId="{C3A71881-FD63-4D1E-98D7-402F2E7D285F}" sibTransId="{0CBC475F-E4C4-4A52-ADC4-1DBCB4D323DA}"/>
    <dgm:cxn modelId="{B24A8C5A-1CCF-43DD-9C92-742EB666215E}" srcId="{F77E1BA6-FC9D-4B5B-83DA-D9D7D1EC2A2E}" destId="{EF550255-0601-485D-B7EB-C2C4A6ACD1C2}" srcOrd="3" destOrd="0" parTransId="{E71566C1-2695-4A1D-A6C1-5A6EE8CF00B8}" sibTransId="{0DCBB156-2C58-4A97-8141-F487E6071D01}"/>
    <dgm:cxn modelId="{3B0479C6-6AB2-432F-BE08-0D8A3BAB9410}" type="presOf" srcId="{EF550255-0601-485D-B7EB-C2C4A6ACD1C2}" destId="{AE2DDE66-5970-4816-A9F7-9FDAC6A43423}" srcOrd="0" destOrd="0" presId="urn:microsoft.com/office/officeart/2005/8/layout/process2"/>
    <dgm:cxn modelId="{6C96A2D9-B05D-4048-B012-862CB01FC291}" type="presOf" srcId="{C4089046-D54E-402E-BE0B-14514A7EF493}" destId="{5DFFD610-A1FB-4F61-B103-F4611B5B7DAE}" srcOrd="0" destOrd="0" presId="urn:microsoft.com/office/officeart/2005/8/layout/process2"/>
    <dgm:cxn modelId="{8BA2B5F3-3D20-4B16-849E-B1D5CCE2E6DC}" type="presOf" srcId="{0CBC475F-E4C4-4A52-ADC4-1DBCB4D323DA}" destId="{84F1DC37-EE54-4729-9CA0-74BF10C27FC2}" srcOrd="0" destOrd="0" presId="urn:microsoft.com/office/officeart/2005/8/layout/process2"/>
    <dgm:cxn modelId="{4F83422D-5956-4A09-AA8E-E0124486BB51}" type="presOf" srcId="{25DA34B4-E40A-4611-8EA8-96198192CF00}" destId="{C19AF02F-E302-4793-A3F7-C1BCE026BA6D}" srcOrd="0" destOrd="0" presId="urn:microsoft.com/office/officeart/2005/8/layout/process2"/>
    <dgm:cxn modelId="{F8A509FB-20B9-4C77-95B2-76F381361D1E}" type="presOf" srcId="{EAA314A6-AA18-4C84-AC2D-0EAEAE4EE0F2}" destId="{3A1F6A02-BEC4-414D-8676-96FE0EE324C6}" srcOrd="0" destOrd="0" presId="urn:microsoft.com/office/officeart/2005/8/layout/process2"/>
    <dgm:cxn modelId="{CE2CBDF4-4725-47AA-9195-AB22209A56C4}" srcId="{F77E1BA6-FC9D-4B5B-83DA-D9D7D1EC2A2E}" destId="{0DBEE79A-5BDC-469A-9E27-E3D8BC80B0B7}" srcOrd="4" destOrd="0" parTransId="{F5F857AD-7D85-4EDB-B544-8DDD9F904CAB}" sibTransId="{0AE0BA57-74E4-4DA7-9DAC-86B0D8FC08B5}"/>
    <dgm:cxn modelId="{5E301B28-3B14-453F-9181-FCCA561612BE}" type="presOf" srcId="{0DCBB156-2C58-4A97-8141-F487E6071D01}" destId="{311C8255-69DF-4BF3-9098-40E805C678AA}" srcOrd="1" destOrd="0" presId="urn:microsoft.com/office/officeart/2005/8/layout/process2"/>
    <dgm:cxn modelId="{EBB4FF42-5686-4067-8ADC-510F3204F21F}" type="presOf" srcId="{EAA314A6-AA18-4C84-AC2D-0EAEAE4EE0F2}" destId="{8FF286B3-3FAF-483E-A720-887283357398}" srcOrd="1" destOrd="0" presId="urn:microsoft.com/office/officeart/2005/8/layout/process2"/>
    <dgm:cxn modelId="{40A50DFC-0096-4BD3-B994-EAD2858B2E25}" type="presOf" srcId="{9ADF9D8D-5EAE-4B6A-B0B2-117C40E21715}" destId="{37A68624-498E-4624-B1A3-F20539808B96}" srcOrd="0" destOrd="0" presId="urn:microsoft.com/office/officeart/2005/8/layout/process2"/>
    <dgm:cxn modelId="{A4B31BFB-C232-4E15-B150-835D6F0FB099}" srcId="{F77E1BA6-FC9D-4B5B-83DA-D9D7D1EC2A2E}" destId="{C4089046-D54E-402E-BE0B-14514A7EF493}" srcOrd="0" destOrd="0" parTransId="{0E2E35C2-A82D-46EB-9027-783AEABA97E6}" sibTransId="{EAA314A6-AA18-4C84-AC2D-0EAEAE4EE0F2}"/>
    <dgm:cxn modelId="{15925D1A-9485-444E-830F-3BEE437FAF85}" type="presOf" srcId="{0DCBB156-2C58-4A97-8141-F487E6071D01}" destId="{3914D556-FEB8-4F87-963F-2FA4D35B3C74}" srcOrd="0" destOrd="0" presId="urn:microsoft.com/office/officeart/2005/8/layout/process2"/>
    <dgm:cxn modelId="{23590EA6-CD22-4D0B-AF0A-B2E4DAEF8A21}" srcId="{F77E1BA6-FC9D-4B5B-83DA-D9D7D1EC2A2E}" destId="{25DA34B4-E40A-4611-8EA8-96198192CF00}" srcOrd="1" destOrd="0" parTransId="{29B90B41-4331-4210-B975-EC42E8335609}" sibTransId="{9ADF9D8D-5EAE-4B6A-B0B2-117C40E21715}"/>
    <dgm:cxn modelId="{C942A7E0-7E71-4002-8D11-49AFA217C713}" type="presParOf" srcId="{3AC31EA4-6EEC-45B7-BF1E-6E0E532F6C3A}" destId="{5DFFD610-A1FB-4F61-B103-F4611B5B7DAE}" srcOrd="0" destOrd="0" presId="urn:microsoft.com/office/officeart/2005/8/layout/process2"/>
    <dgm:cxn modelId="{77FCFE01-E4BB-4515-B313-3DA6EEA5FC2A}" type="presParOf" srcId="{3AC31EA4-6EEC-45B7-BF1E-6E0E532F6C3A}" destId="{3A1F6A02-BEC4-414D-8676-96FE0EE324C6}" srcOrd="1" destOrd="0" presId="urn:microsoft.com/office/officeart/2005/8/layout/process2"/>
    <dgm:cxn modelId="{6BEFDA75-5022-44C1-ADE4-779083077700}" type="presParOf" srcId="{3A1F6A02-BEC4-414D-8676-96FE0EE324C6}" destId="{8FF286B3-3FAF-483E-A720-887283357398}" srcOrd="0" destOrd="0" presId="urn:microsoft.com/office/officeart/2005/8/layout/process2"/>
    <dgm:cxn modelId="{F6DCECF7-1355-499D-9541-423884F305C9}" type="presParOf" srcId="{3AC31EA4-6EEC-45B7-BF1E-6E0E532F6C3A}" destId="{C19AF02F-E302-4793-A3F7-C1BCE026BA6D}" srcOrd="2" destOrd="0" presId="urn:microsoft.com/office/officeart/2005/8/layout/process2"/>
    <dgm:cxn modelId="{7A60C029-3F3A-4758-A734-00F5AC08D274}" type="presParOf" srcId="{3AC31EA4-6EEC-45B7-BF1E-6E0E532F6C3A}" destId="{37A68624-498E-4624-B1A3-F20539808B96}" srcOrd="3" destOrd="0" presId="urn:microsoft.com/office/officeart/2005/8/layout/process2"/>
    <dgm:cxn modelId="{6E6C1720-093B-4117-9A2C-B6AD85EA77E0}" type="presParOf" srcId="{37A68624-498E-4624-B1A3-F20539808B96}" destId="{9011EE00-D52C-42EE-A67D-D13BB72B18F4}" srcOrd="0" destOrd="0" presId="urn:microsoft.com/office/officeart/2005/8/layout/process2"/>
    <dgm:cxn modelId="{91983940-D9D7-4DDC-9EC7-C5AA0A506D30}" type="presParOf" srcId="{3AC31EA4-6EEC-45B7-BF1E-6E0E532F6C3A}" destId="{414AAE6D-B458-4723-9B9B-98CA4BED7574}" srcOrd="4" destOrd="0" presId="urn:microsoft.com/office/officeart/2005/8/layout/process2"/>
    <dgm:cxn modelId="{09A82059-9F63-4CB8-BBFC-8E6C26F32EA7}" type="presParOf" srcId="{3AC31EA4-6EEC-45B7-BF1E-6E0E532F6C3A}" destId="{84F1DC37-EE54-4729-9CA0-74BF10C27FC2}" srcOrd="5" destOrd="0" presId="urn:microsoft.com/office/officeart/2005/8/layout/process2"/>
    <dgm:cxn modelId="{2F031FB9-DF32-4D10-8EB2-6321FA36483E}" type="presParOf" srcId="{84F1DC37-EE54-4729-9CA0-74BF10C27FC2}" destId="{308171A3-7BFE-4578-8D95-2F3785D36730}" srcOrd="0" destOrd="0" presId="urn:microsoft.com/office/officeart/2005/8/layout/process2"/>
    <dgm:cxn modelId="{E2A6495F-F33F-46A8-A50D-AF63C6246661}" type="presParOf" srcId="{3AC31EA4-6EEC-45B7-BF1E-6E0E532F6C3A}" destId="{AE2DDE66-5970-4816-A9F7-9FDAC6A43423}" srcOrd="6" destOrd="0" presId="urn:microsoft.com/office/officeart/2005/8/layout/process2"/>
    <dgm:cxn modelId="{A656428B-E573-4DCC-B662-CD959DB7D1AA}" type="presParOf" srcId="{3AC31EA4-6EEC-45B7-BF1E-6E0E532F6C3A}" destId="{3914D556-FEB8-4F87-963F-2FA4D35B3C74}" srcOrd="7" destOrd="0" presId="urn:microsoft.com/office/officeart/2005/8/layout/process2"/>
    <dgm:cxn modelId="{5D1FCAE1-91AE-480F-8EF3-69890B975FFB}" type="presParOf" srcId="{3914D556-FEB8-4F87-963F-2FA4D35B3C74}" destId="{311C8255-69DF-4BF3-9098-40E805C678AA}" srcOrd="0" destOrd="0" presId="urn:microsoft.com/office/officeart/2005/8/layout/process2"/>
    <dgm:cxn modelId="{11541C6E-E7FD-4DF0-B6FE-98D4BEF8C0AA}" type="presParOf" srcId="{3AC31EA4-6EEC-45B7-BF1E-6E0E532F6C3A}" destId="{EE802EAD-45CC-45D0-8CC0-F03992BE448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FD610-A1FB-4F61-B103-F4611B5B7DAE}">
      <dsp:nvSpPr>
        <dsp:cNvPr id="0" name=""/>
        <dsp:cNvSpPr/>
      </dsp:nvSpPr>
      <dsp:spPr>
        <a:xfrm>
          <a:off x="3609209" y="569"/>
          <a:ext cx="1543841" cy="6667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Anruf</a:t>
          </a:r>
          <a:endParaRPr lang="de-AT" sz="1800" kern="1200" dirty="0"/>
        </a:p>
      </dsp:txBody>
      <dsp:txXfrm>
        <a:off x="3628736" y="20096"/>
        <a:ext cx="1504787" cy="627652"/>
      </dsp:txXfrm>
    </dsp:sp>
    <dsp:sp modelId="{3A1F6A02-BEC4-414D-8676-96FE0EE324C6}">
      <dsp:nvSpPr>
        <dsp:cNvPr id="0" name=""/>
        <dsp:cNvSpPr/>
      </dsp:nvSpPr>
      <dsp:spPr>
        <a:xfrm rot="5400000">
          <a:off x="4256122" y="683943"/>
          <a:ext cx="250014" cy="300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300" kern="1200" dirty="0"/>
        </a:p>
      </dsp:txBody>
      <dsp:txXfrm rot="-5400000">
        <a:off x="4291124" y="708944"/>
        <a:ext cx="180011" cy="175010"/>
      </dsp:txXfrm>
    </dsp:sp>
    <dsp:sp modelId="{C19AF02F-E302-4793-A3F7-C1BCE026BA6D}">
      <dsp:nvSpPr>
        <dsp:cNvPr id="0" name=""/>
        <dsp:cNvSpPr/>
      </dsp:nvSpPr>
      <dsp:spPr>
        <a:xfrm>
          <a:off x="3609209" y="1000629"/>
          <a:ext cx="1543841" cy="6667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Antrag</a:t>
          </a:r>
          <a:endParaRPr lang="de-AT" sz="1800" kern="1200" dirty="0"/>
        </a:p>
      </dsp:txBody>
      <dsp:txXfrm>
        <a:off x="3628736" y="1020156"/>
        <a:ext cx="1504787" cy="627652"/>
      </dsp:txXfrm>
    </dsp:sp>
    <dsp:sp modelId="{37A68624-498E-4624-B1A3-F20539808B96}">
      <dsp:nvSpPr>
        <dsp:cNvPr id="0" name=""/>
        <dsp:cNvSpPr/>
      </dsp:nvSpPr>
      <dsp:spPr>
        <a:xfrm rot="5400000">
          <a:off x="4256122" y="1684002"/>
          <a:ext cx="250014" cy="300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300" kern="1200" dirty="0"/>
        </a:p>
      </dsp:txBody>
      <dsp:txXfrm rot="-5400000">
        <a:off x="4291124" y="1709003"/>
        <a:ext cx="180011" cy="175010"/>
      </dsp:txXfrm>
    </dsp:sp>
    <dsp:sp modelId="{414AAE6D-B458-4723-9B9B-98CA4BED7574}">
      <dsp:nvSpPr>
        <dsp:cNvPr id="0" name=""/>
        <dsp:cNvSpPr/>
      </dsp:nvSpPr>
      <dsp:spPr>
        <a:xfrm>
          <a:off x="3609209" y="2000688"/>
          <a:ext cx="1543841" cy="6667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Hausbesuch</a:t>
          </a:r>
          <a:endParaRPr lang="de-AT" sz="1800" kern="1200" dirty="0"/>
        </a:p>
      </dsp:txBody>
      <dsp:txXfrm>
        <a:off x="3628736" y="2020215"/>
        <a:ext cx="1504787" cy="627652"/>
      </dsp:txXfrm>
    </dsp:sp>
    <dsp:sp modelId="{84F1DC37-EE54-4729-9CA0-74BF10C27FC2}">
      <dsp:nvSpPr>
        <dsp:cNvPr id="0" name=""/>
        <dsp:cNvSpPr/>
      </dsp:nvSpPr>
      <dsp:spPr>
        <a:xfrm rot="5400000">
          <a:off x="4256122" y="2684062"/>
          <a:ext cx="250014" cy="300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300" kern="1200" dirty="0"/>
        </a:p>
      </dsp:txBody>
      <dsp:txXfrm rot="-5400000">
        <a:off x="4291124" y="2709063"/>
        <a:ext cx="180011" cy="175010"/>
      </dsp:txXfrm>
    </dsp:sp>
    <dsp:sp modelId="{AE2DDE66-5970-4816-A9F7-9FDAC6A43423}">
      <dsp:nvSpPr>
        <dsp:cNvPr id="0" name=""/>
        <dsp:cNvSpPr/>
      </dsp:nvSpPr>
      <dsp:spPr>
        <a:xfrm>
          <a:off x="3609209" y="3000747"/>
          <a:ext cx="1543841" cy="6667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Entscheidung</a:t>
          </a:r>
          <a:endParaRPr lang="de-AT" sz="1800" kern="1200" dirty="0"/>
        </a:p>
      </dsp:txBody>
      <dsp:txXfrm>
        <a:off x="3628736" y="3020274"/>
        <a:ext cx="1504787" cy="627652"/>
      </dsp:txXfrm>
    </dsp:sp>
    <dsp:sp modelId="{3914D556-FEB8-4F87-963F-2FA4D35B3C74}">
      <dsp:nvSpPr>
        <dsp:cNvPr id="0" name=""/>
        <dsp:cNvSpPr/>
      </dsp:nvSpPr>
      <dsp:spPr>
        <a:xfrm rot="5400000">
          <a:off x="4256122" y="3684121"/>
          <a:ext cx="250014" cy="300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300" kern="1200" dirty="0"/>
        </a:p>
      </dsp:txBody>
      <dsp:txXfrm rot="-5400000">
        <a:off x="4291124" y="3709122"/>
        <a:ext cx="180011" cy="175010"/>
      </dsp:txXfrm>
    </dsp:sp>
    <dsp:sp modelId="{EE802EAD-45CC-45D0-8CC0-F03992BE448B}">
      <dsp:nvSpPr>
        <dsp:cNvPr id="0" name=""/>
        <dsp:cNvSpPr/>
      </dsp:nvSpPr>
      <dsp:spPr>
        <a:xfrm>
          <a:off x="3609209" y="4000806"/>
          <a:ext cx="1543841" cy="6667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Rechnung</a:t>
          </a:r>
          <a:endParaRPr lang="de-AT" sz="1800" kern="1200" dirty="0"/>
        </a:p>
      </dsp:txBody>
      <dsp:txXfrm>
        <a:off x="3628736" y="4020333"/>
        <a:ext cx="1504787" cy="627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17335-D54C-A54F-AAB2-2BC9CB59C4A1}" type="datetime1">
              <a:rPr lang="de-AT" smtClean="0"/>
              <a:t>01.08.2018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FA7A4-FD44-AA41-9307-02EACEB6A5B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78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7B3CE-D918-5841-A3C4-F822F7B8EC85}" type="datetime1">
              <a:rPr lang="de-AT" smtClean="0"/>
              <a:t>01.08.2018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9636-862B-CE46-85B7-BD6C79BF28E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779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 descr="LS_15 PPT-Intro-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/>
          </p:nvPr>
        </p:nvSpPr>
        <p:spPr>
          <a:xfrm>
            <a:off x="432000" y="1799999"/>
            <a:ext cx="8280000" cy="9720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100000"/>
              </a:lnSpc>
              <a:defRPr sz="3200" b="1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431800" y="3060000"/>
            <a:ext cx="8280000" cy="3578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de-DE" dirty="0" smtClean="0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50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tailfolie mit Bilder + Lö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0000" y="5760000"/>
            <a:ext cx="175442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Folie Nr. </a:t>
            </a:r>
            <a:fld id="{75312D03-E2A0-DD45-8A89-86DAA7106CAA}" type="slidenum">
              <a:rPr lang="de-DE" smtClean="0"/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7109999" y="5940000"/>
            <a:ext cx="1754420" cy="1864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fld id="{42970EDA-2183-450C-94A4-298F58646ED1}" type="datetime4">
              <a:rPr lang="de-AT" smtClean="0"/>
              <a:t>01. August 2018</a:t>
            </a:fld>
            <a:endParaRPr lang="de-DE" dirty="0"/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7109998" y="6173787"/>
            <a:ext cx="1754421" cy="46069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Dienststellenbezeichnung, Name (akad. Grad, Vor- und Zuname) 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2000" y="1799999"/>
            <a:ext cx="6120000" cy="9720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100000"/>
              </a:lnSpc>
              <a:defRPr sz="3200" b="1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28"/>
          <p:cNvSpPr>
            <a:spLocks noGrp="1"/>
          </p:cNvSpPr>
          <p:nvPr>
            <p:ph type="body" sz="quarter" idx="10"/>
          </p:nvPr>
        </p:nvSpPr>
        <p:spPr>
          <a:xfrm>
            <a:off x="431800" y="3060000"/>
            <a:ext cx="6120000" cy="16200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5000F"/>
              </a:buClr>
              <a:buSzPct val="150000"/>
              <a:buFont typeface="Arial Narrow"/>
              <a:buNone/>
              <a:defRPr sz="2000"/>
            </a:lvl1pPr>
            <a:lvl2pPr marL="742950" indent="-285750">
              <a:buClr>
                <a:schemeClr val="tx1"/>
              </a:buClr>
              <a:buSzPct val="100000"/>
              <a:buFont typeface="Arial Narrow"/>
              <a:buChar char="­"/>
              <a:defRPr sz="2200"/>
            </a:lvl2pPr>
            <a:lvl3pPr marL="1143000" indent="-228600">
              <a:buSzPct val="80000"/>
              <a:buFont typeface="Wingdings" charset="2"/>
              <a:buChar char="§"/>
              <a:defRPr sz="2000"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504825" y="4984828"/>
            <a:ext cx="1440000" cy="144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040550" y="4984828"/>
            <a:ext cx="1440000" cy="144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D9D9D9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576275" y="4984828"/>
            <a:ext cx="1440000" cy="144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D9D9D9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112000" y="4984828"/>
            <a:ext cx="1440000" cy="144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D9D9D9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97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5112000" y="3060000"/>
            <a:ext cx="3750842" cy="35793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rgbClr val="D20A11"/>
              </a:buClr>
              <a:buSzPct val="100000"/>
              <a:buFont typeface="Wingdings" panose="05000000000000000000" pitchFamily="2" charset="2"/>
              <a:buChar char="§"/>
              <a:defRPr sz="2000"/>
            </a:lvl1pPr>
            <a:lvl2pPr marL="446088" indent="-179388">
              <a:buClr>
                <a:srgbClr val="D20A11"/>
              </a:buClr>
              <a:buSzPct val="100000"/>
              <a:buFont typeface="Aharoni" panose="02010803020104030203" pitchFamily="2" charset="-79"/>
              <a:buChar char="–"/>
              <a:defRPr sz="1800"/>
            </a:lvl2pPr>
            <a:lvl3pPr marL="628650" indent="-184150">
              <a:buSzPct val="80000"/>
              <a:buFont typeface="Aharoni" panose="02010803020104030203" pitchFamily="2" charset="-79"/>
              <a:buChar char="–"/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17794" y="1800225"/>
            <a:ext cx="3744000" cy="971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de-AT" dirty="0" smtClean="0"/>
              <a:t>Titel hinzufügen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32000" y="1964508"/>
            <a:ext cx="3744913" cy="3743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D9D9D9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381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112923" y="1800000"/>
            <a:ext cx="2340000" cy="27365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D9D9D9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534000" y="1800000"/>
            <a:ext cx="2340000" cy="27365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D9D9D9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112923" y="4611951"/>
            <a:ext cx="1530000" cy="1976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D9D9D9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728462" y="4611951"/>
            <a:ext cx="1530000" cy="1976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D9D9D9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5"/>
          </p:nvPr>
        </p:nvSpPr>
        <p:spPr>
          <a:xfrm>
            <a:off x="7344000" y="4611951"/>
            <a:ext cx="1530000" cy="1976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D9D9D9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0"/>
          </p:nvPr>
        </p:nvSpPr>
        <p:spPr>
          <a:xfrm>
            <a:off x="271463" y="1800001"/>
            <a:ext cx="3772800" cy="478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D9D9D9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10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270000" y="1800000"/>
            <a:ext cx="8604000" cy="478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D9D9D9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96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 descr="LS_15 PPT-Intro-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1315590"/>
            <a:ext cx="9144000" cy="55493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2000" y="1800000"/>
            <a:ext cx="8424000" cy="22680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100000"/>
              </a:lnSpc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4428000"/>
            <a:ext cx="8424000" cy="216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de-DE" sz="1400" b="0" i="0" u="none" strike="noStrike" baseline="0" smtClean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AT" dirty="0" smtClean="0"/>
              <a:t>Datum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4716000"/>
            <a:ext cx="8424000" cy="450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1400" b="0" i="0" u="none" strike="noStrike" baseline="0" smtClean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AT" dirty="0" smtClean="0"/>
              <a:t>Dienststellenbezeichnung nach CD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de-AT" dirty="0" smtClean="0"/>
              <a:t>Dienststellenbezeichnung nach CD</a:t>
            </a:r>
          </a:p>
          <a:p>
            <a:pPr lvl="0"/>
            <a:endParaRPr lang="de-AT" dirty="0" smtClean="0"/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5256862"/>
            <a:ext cx="8424000" cy="1152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de-DE" sz="1400" b="1" i="0" u="none" strike="noStrike" baseline="0" smtClean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AT" dirty="0" smtClean="0"/>
              <a:t>Name (akad. Grad, Vor- und Zuname)</a:t>
            </a:r>
          </a:p>
        </p:txBody>
      </p:sp>
    </p:spTree>
    <p:extLst>
      <p:ext uri="{BB962C8B-B14F-4D97-AF65-F5344CB8AC3E}">
        <p14:creationId xmlns:p14="http://schemas.microsoft.com/office/powerpoint/2010/main" val="417180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 + Sponso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315590"/>
            <a:ext cx="9144000" cy="47753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2000" y="1800000"/>
            <a:ext cx="8424000" cy="22680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100000"/>
              </a:lnSpc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4428000"/>
            <a:ext cx="8424000" cy="216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de-DE" sz="1400" b="0" i="0" u="none" strike="noStrike" baseline="0" smtClean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AT" dirty="0" smtClean="0"/>
              <a:t>Datum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4716000"/>
            <a:ext cx="8424000" cy="450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1400" b="0" i="0" u="none" strike="noStrike" baseline="0" smtClean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AT" dirty="0" smtClean="0"/>
              <a:t>Dienststellenbezeichnung nach CD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de-AT" dirty="0" smtClean="0"/>
              <a:t>Dienststellenbezeichnung nach CD</a:t>
            </a:r>
          </a:p>
          <a:p>
            <a:pPr lvl="0"/>
            <a:endParaRPr lang="de-AT" dirty="0" smtClean="0"/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5256862"/>
            <a:ext cx="8424000" cy="540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de-DE" sz="1400" b="1" i="0" u="none" strike="noStrike" baseline="0" smtClean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e-AT" dirty="0" smtClean="0"/>
              <a:t>Name (akad. Grad, Vor- und Zuname)</a:t>
            </a:r>
          </a:p>
        </p:txBody>
      </p:sp>
    </p:spTree>
    <p:extLst>
      <p:ext uri="{BB962C8B-B14F-4D97-AF65-F5344CB8AC3E}">
        <p14:creationId xmlns:p14="http://schemas.microsoft.com/office/powerpoint/2010/main" val="133889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tailfolie + Fußzeile + Lö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0000" y="5760000"/>
            <a:ext cx="175442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Folie Nr. </a:t>
            </a:r>
            <a:fld id="{75312D03-E2A0-DD45-8A89-86DAA7106CAA}" type="slidenum">
              <a:rPr lang="de-DE" smtClean="0"/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1" name="Datumsplatzhalter 10"/>
          <p:cNvSpPr>
            <a:spLocks noGrp="1"/>
          </p:cNvSpPr>
          <p:nvPr>
            <p:ph type="dt" sz="half" idx="2"/>
          </p:nvPr>
        </p:nvSpPr>
        <p:spPr>
          <a:xfrm>
            <a:off x="7109999" y="5940000"/>
            <a:ext cx="1754420" cy="1864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fld id="{7EDDBCAC-36C2-47C1-97B4-19F305A052ED}" type="datetime4">
              <a:rPr lang="de-AT" smtClean="0"/>
              <a:t>01. August 2018</a:t>
            </a:fld>
            <a:endParaRPr lang="de-DE" dirty="0"/>
          </a:p>
        </p:txBody>
      </p:sp>
      <p:sp>
        <p:nvSpPr>
          <p:cNvPr id="25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7109998" y="6173787"/>
            <a:ext cx="1754421" cy="46069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Dienststellenbezeichnung, Name (akad. Grad, Vor- und Zuname) </a:t>
            </a:r>
            <a:endParaRPr lang="de-DE" dirty="0"/>
          </a:p>
        </p:txBody>
      </p:sp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32000" y="1799999"/>
            <a:ext cx="6120000" cy="9720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100000"/>
              </a:lnSpc>
              <a:defRPr sz="3200" b="1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/>
          </p:nvPr>
        </p:nvSpPr>
        <p:spPr>
          <a:xfrm>
            <a:off x="431800" y="3060000"/>
            <a:ext cx="6120000" cy="3579312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rgbClr val="D20A11"/>
              </a:buClr>
              <a:buSzPct val="100000"/>
              <a:buFont typeface="Wingdings" panose="05000000000000000000" pitchFamily="2" charset="2"/>
              <a:buChar char="§"/>
              <a:defRPr sz="2000"/>
            </a:lvl1pPr>
            <a:lvl2pPr marL="444500" indent="-174625" defTabSz="444500">
              <a:buClr>
                <a:srgbClr val="D20A11"/>
              </a:buClr>
              <a:buSzPct val="100000"/>
              <a:buFont typeface="Aharoni" panose="02010803020104030203" pitchFamily="2" charset="-79"/>
              <a:buChar char="–"/>
              <a:defRPr sz="1800"/>
            </a:lvl2pPr>
            <a:lvl3pPr marL="628650" indent="-184150" defTabSz="441325">
              <a:buSzPct val="80000"/>
              <a:buFont typeface="Aharoni" panose="02010803020104030203" pitchFamily="2" charset="-79"/>
              <a:buChar char="–"/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9894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32000" y="1799999"/>
            <a:ext cx="8424000" cy="9720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100000"/>
              </a:lnSpc>
              <a:defRPr sz="3200" b="1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/>
          </p:nvPr>
        </p:nvSpPr>
        <p:spPr>
          <a:xfrm>
            <a:off x="431800" y="3060000"/>
            <a:ext cx="8424000" cy="3579312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rgbClr val="D20A11"/>
              </a:buClr>
              <a:buSzPct val="100000"/>
              <a:buFont typeface="Wingdings" panose="05000000000000000000" pitchFamily="2" charset="2"/>
              <a:buChar char="§"/>
              <a:defRPr sz="2000"/>
            </a:lvl1pPr>
            <a:lvl2pPr marL="444500" indent="-174625">
              <a:buClr>
                <a:srgbClr val="D20A11"/>
              </a:buClr>
              <a:buSzPct val="100000"/>
              <a:buFont typeface="Aharoni" panose="02010803020104030203" pitchFamily="2" charset="-79"/>
              <a:buChar char="–"/>
              <a:defRPr sz="1800"/>
            </a:lvl2pPr>
            <a:lvl3pPr marL="627063" indent="-179388">
              <a:buSzPct val="80000"/>
              <a:buFont typeface="Aharoni" panose="02010803020104030203" pitchFamily="2" charset="-79"/>
              <a:buChar char="–"/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5654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8"/>
          <p:cNvSpPr>
            <a:spLocks noGrp="1"/>
          </p:cNvSpPr>
          <p:nvPr>
            <p:ph type="body" sz="quarter" idx="10"/>
          </p:nvPr>
        </p:nvSpPr>
        <p:spPr>
          <a:xfrm>
            <a:off x="431800" y="3060000"/>
            <a:ext cx="3744913" cy="35793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rgbClr val="D20A11"/>
              </a:buClr>
              <a:buSzPct val="100000"/>
              <a:buFont typeface="Wingdings" panose="05000000000000000000" pitchFamily="2" charset="2"/>
              <a:buChar char="§"/>
              <a:defRPr sz="2000"/>
            </a:lvl1pPr>
            <a:lvl2pPr marL="446088" indent="-179388">
              <a:buClr>
                <a:srgbClr val="D20A11"/>
              </a:buClr>
              <a:buSzPct val="100000"/>
              <a:buFont typeface="Aharoni" panose="02010803020104030203" pitchFamily="2" charset="-79"/>
              <a:buChar char="–"/>
              <a:defRPr sz="1800"/>
            </a:lvl2pPr>
            <a:lvl3pPr marL="627063" indent="-179388">
              <a:buSzPct val="80000"/>
              <a:buFont typeface="Aharoni" panose="02010803020104030203" pitchFamily="2" charset="-79"/>
              <a:buChar char="–"/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extplatzhalter 28"/>
          <p:cNvSpPr>
            <a:spLocks noGrp="1"/>
          </p:cNvSpPr>
          <p:nvPr>
            <p:ph type="body" sz="quarter" idx="16"/>
          </p:nvPr>
        </p:nvSpPr>
        <p:spPr>
          <a:xfrm>
            <a:off x="5112000" y="3060000"/>
            <a:ext cx="3744913" cy="35793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rgbClr val="D20A11"/>
              </a:buClr>
              <a:buSzPct val="100000"/>
              <a:buFont typeface="Wingdings" panose="05000000000000000000" pitchFamily="2" charset="2"/>
              <a:buChar char="§"/>
              <a:defRPr sz="2000"/>
            </a:lvl1pPr>
            <a:lvl2pPr marL="446088" indent="-179388">
              <a:buClr>
                <a:srgbClr val="D20A11"/>
              </a:buClr>
              <a:buSzPct val="100000"/>
              <a:buFont typeface="Aharoni" panose="02010803020104030203" pitchFamily="2" charset="-79"/>
              <a:buChar char="–"/>
              <a:defRPr sz="1800"/>
            </a:lvl2pPr>
            <a:lvl3pPr marL="627063" indent="-179388">
              <a:buSzPct val="80000"/>
              <a:buFont typeface="Aharoni" panose="02010803020104030203" pitchFamily="2" charset="-79"/>
              <a:buChar char="–"/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17794" y="1800225"/>
            <a:ext cx="3744000" cy="971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de-AT" dirty="0" smtClean="0"/>
              <a:t>Titel hinzufügen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32713" y="1800225"/>
            <a:ext cx="3744000" cy="971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de-AT" dirty="0" smtClean="0"/>
              <a:t>Titel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09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tailfolie + Diagramm + Fußzeile + Lö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0000" y="5760000"/>
            <a:ext cx="175442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Folie Nr. </a:t>
            </a:r>
            <a:fld id="{75312D03-E2A0-DD45-8A89-86DAA7106CAA}" type="slidenum">
              <a:rPr lang="de-DE" smtClean="0"/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1" name="Datumsplatzhalter 10"/>
          <p:cNvSpPr>
            <a:spLocks noGrp="1"/>
          </p:cNvSpPr>
          <p:nvPr>
            <p:ph type="dt" sz="half" idx="2"/>
          </p:nvPr>
        </p:nvSpPr>
        <p:spPr>
          <a:xfrm>
            <a:off x="7109999" y="5940000"/>
            <a:ext cx="1754420" cy="1864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fld id="{AC1E1692-4A37-4DAA-A69C-24D417F6032C}" type="datetime4">
              <a:rPr lang="de-AT" smtClean="0"/>
              <a:t>01. August 2018</a:t>
            </a:fld>
            <a:endParaRPr lang="de-DE" dirty="0"/>
          </a:p>
        </p:txBody>
      </p:sp>
      <p:sp>
        <p:nvSpPr>
          <p:cNvPr id="25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7109998" y="6173787"/>
            <a:ext cx="1754421" cy="46069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Dienststellenbezeichnung, Name (akad. Grad, Vor- und Zuname) </a:t>
            </a:r>
            <a:endParaRPr lang="de-DE" dirty="0"/>
          </a:p>
        </p:txBody>
      </p:sp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32000" y="1799999"/>
            <a:ext cx="6120000" cy="9720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100000"/>
              </a:lnSpc>
              <a:defRPr sz="3200" b="1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3622675" y="3060000"/>
            <a:ext cx="2928938" cy="35782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10" name="Textplatzhalter 28"/>
          <p:cNvSpPr>
            <a:spLocks noGrp="1"/>
          </p:cNvSpPr>
          <p:nvPr>
            <p:ph type="body" sz="quarter" idx="10"/>
          </p:nvPr>
        </p:nvSpPr>
        <p:spPr>
          <a:xfrm>
            <a:off x="431800" y="3060000"/>
            <a:ext cx="2661257" cy="35793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rgbClr val="D20A11"/>
              </a:buClr>
              <a:buSzPct val="100000"/>
              <a:buFont typeface="Wingdings" panose="05000000000000000000" pitchFamily="2" charset="2"/>
              <a:buChar char="§"/>
              <a:defRPr sz="2000"/>
            </a:lvl1pPr>
            <a:lvl2pPr marL="446088" indent="-179388">
              <a:buClr>
                <a:srgbClr val="D20A11"/>
              </a:buClr>
              <a:buSzPct val="100000"/>
              <a:buFont typeface="Aharoni" panose="02010803020104030203" pitchFamily="2" charset="-79"/>
              <a:buChar char="–"/>
              <a:defRPr sz="1800"/>
            </a:lvl2pPr>
            <a:lvl3pPr marL="627063" indent="-179388">
              <a:buSzPct val="80000"/>
              <a:buFont typeface="Aharoni" panose="02010803020104030203" pitchFamily="2" charset="-79"/>
              <a:buChar char="–"/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7377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mplatzhalter 7"/>
          <p:cNvSpPr>
            <a:spLocks noGrp="1"/>
          </p:cNvSpPr>
          <p:nvPr>
            <p:ph type="chart" sz="quarter" idx="14"/>
          </p:nvPr>
        </p:nvSpPr>
        <p:spPr>
          <a:xfrm>
            <a:off x="431800" y="3060000"/>
            <a:ext cx="3744913" cy="35782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5112000" y="3060000"/>
            <a:ext cx="3744913" cy="35782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12" name="Titel 6"/>
          <p:cNvSpPr>
            <a:spLocks noGrp="1"/>
          </p:cNvSpPr>
          <p:nvPr>
            <p:ph type="title"/>
          </p:nvPr>
        </p:nvSpPr>
        <p:spPr>
          <a:xfrm>
            <a:off x="432000" y="1799999"/>
            <a:ext cx="8424000" cy="9720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100000"/>
              </a:lnSpc>
              <a:defRPr sz="3200" b="1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545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10" r:id="rId3"/>
    <p:sldLayoutId id="2147483711" r:id="rId4"/>
    <p:sldLayoutId id="2147483698" r:id="rId5"/>
    <p:sldLayoutId id="2147483699" r:id="rId6"/>
    <p:sldLayoutId id="2147483709" r:id="rId7"/>
    <p:sldLayoutId id="2147483701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72234" y="2816028"/>
            <a:ext cx="86422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/>
              <a:t>Pflegeangebote</a:t>
            </a:r>
          </a:p>
          <a:p>
            <a:r>
              <a:rPr lang="de-AT" sz="4000" dirty="0" smtClean="0"/>
              <a:t>im Bundesland Salzburg</a:t>
            </a:r>
          </a:p>
          <a:p>
            <a:endParaRPr lang="de-AT" sz="4000" dirty="0"/>
          </a:p>
          <a:p>
            <a:endParaRPr lang="de-AT" sz="2000" dirty="0" smtClean="0"/>
          </a:p>
          <a:p>
            <a:r>
              <a:rPr lang="de-AT" sz="2000" dirty="0"/>
              <a:t>	</a:t>
            </a:r>
            <a:r>
              <a:rPr lang="de-AT" sz="2000" dirty="0" smtClean="0"/>
              <a:t>									</a:t>
            </a:r>
          </a:p>
          <a:p>
            <a:r>
              <a:rPr lang="de-AT" sz="2000" dirty="0"/>
              <a:t>	</a:t>
            </a:r>
            <a:r>
              <a:rPr lang="de-AT" sz="2000" dirty="0" smtClean="0"/>
              <a:t>										DGKS Gabriele Plank</a:t>
            </a:r>
          </a:p>
          <a:p>
            <a:r>
              <a:rPr lang="de-AT" sz="2000" dirty="0"/>
              <a:t>	</a:t>
            </a:r>
            <a:r>
              <a:rPr lang="de-AT" sz="2000" dirty="0" smtClean="0"/>
              <a:t>		</a:t>
            </a:r>
            <a:r>
              <a:rPr lang="de-AT" sz="2000" dirty="0"/>
              <a:t>	</a:t>
            </a:r>
            <a:r>
              <a:rPr lang="de-AT" sz="2000" dirty="0" smtClean="0"/>
              <a:t>							Mag</a:t>
            </a:r>
            <a:r>
              <a:rPr lang="de-AT" sz="2000" dirty="0"/>
              <a:t>.(</a:t>
            </a:r>
            <a:r>
              <a:rPr lang="de-AT" sz="2000" dirty="0" smtClean="0"/>
              <a:t>FH) </a:t>
            </a:r>
            <a:r>
              <a:rPr lang="de-AT" sz="2000" dirty="0"/>
              <a:t>Gruber </a:t>
            </a:r>
            <a:r>
              <a:rPr lang="de-AT" sz="2000" dirty="0" smtClean="0"/>
              <a:t>Judith</a:t>
            </a:r>
          </a:p>
          <a:p>
            <a:r>
              <a:rPr lang="de-AT" sz="2000" dirty="0"/>
              <a:t>	</a:t>
            </a:r>
            <a:r>
              <a:rPr lang="de-AT" sz="2000" dirty="0" smtClean="0"/>
              <a:t>									Referat Pflege und Betreuung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9896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856000" cy="1322773"/>
          </a:xfrm>
        </p:spPr>
        <p:txBody>
          <a:bodyPr/>
          <a:lstStyle/>
          <a:p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Ergänzungsleistungen</a:t>
            </a:r>
            <a:r>
              <a:rPr lang="de-AT" sz="2800" dirty="0"/>
              <a:t/>
            </a:r>
            <a:br>
              <a:rPr lang="de-AT" sz="2800" dirty="0"/>
            </a:br>
            <a:r>
              <a:rPr lang="de-AT" sz="2800" dirty="0"/>
              <a:t>      Notruftelefon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
            </a:pPr>
            <a:endParaRPr lang="de-AT" b="1" u="sng" dirty="0" smtClean="0"/>
          </a:p>
          <a:p>
            <a:pPr marL="0" indent="0">
              <a:buNone/>
            </a:pPr>
            <a:r>
              <a:rPr lang="de-AT" b="1" u="sng" dirty="0" smtClean="0"/>
              <a:t>Angebot:</a:t>
            </a:r>
          </a:p>
          <a:p>
            <a:pPr marL="0" indent="0">
              <a:buNone/>
            </a:pPr>
            <a:endParaRPr lang="de-AT" b="1" u="sng" dirty="0"/>
          </a:p>
          <a:p>
            <a:pPr lvl="3"/>
            <a:r>
              <a:rPr lang="de-AT" dirty="0" smtClean="0"/>
              <a:t>Für Menschen, die z.B. alleine leben</a:t>
            </a:r>
          </a:p>
          <a:p>
            <a:pPr lvl="3"/>
            <a:r>
              <a:rPr lang="de-AT" dirty="0" smtClean="0"/>
              <a:t>Tag - und Nacht Hauptansprechperson</a:t>
            </a:r>
          </a:p>
          <a:p>
            <a:pPr marL="1371600" lvl="3" indent="0">
              <a:buNone/>
            </a:pPr>
            <a:endParaRPr lang="de-AT" dirty="0" smtClean="0"/>
          </a:p>
          <a:p>
            <a:pPr marL="558800" lvl="3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AT" b="1" u="sng" dirty="0" smtClean="0"/>
              <a:t>Anbieter: </a:t>
            </a:r>
            <a:r>
              <a:rPr lang="de-AT" dirty="0" smtClean="0"/>
              <a:t>Rotes </a:t>
            </a:r>
            <a:r>
              <a:rPr lang="de-AT" dirty="0"/>
              <a:t>Kreuz, Hilfswerk, Volkshilfe</a:t>
            </a:r>
          </a:p>
          <a:p>
            <a:pPr marL="1371600" lvl="3" indent="0">
              <a:buFont typeface="Arial"/>
              <a:buNone/>
            </a:pPr>
            <a:endParaRPr lang="de-AT" dirty="0"/>
          </a:p>
          <a:p>
            <a:pPr marL="558800" lvl="3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AT" b="1" u="sng" dirty="0"/>
              <a:t>Kosten: </a:t>
            </a:r>
            <a:endParaRPr lang="de-AT" b="1" u="sng" dirty="0" smtClean="0"/>
          </a:p>
          <a:p>
            <a:pPr lvl="3"/>
            <a:r>
              <a:rPr lang="de-AT" dirty="0" smtClean="0"/>
              <a:t>1 </a:t>
            </a:r>
            <a:r>
              <a:rPr lang="de-AT" dirty="0"/>
              <a:t>x</a:t>
            </a:r>
            <a:r>
              <a:rPr lang="de-AT" dirty="0" smtClean="0"/>
              <a:t> Anschlusskosten </a:t>
            </a:r>
            <a:r>
              <a:rPr lang="de-AT" dirty="0"/>
              <a:t>€ 19,50 bis € 30,-</a:t>
            </a:r>
          </a:p>
          <a:p>
            <a:pPr lvl="3"/>
            <a:r>
              <a:rPr lang="de-AT" dirty="0"/>
              <a:t>Monatsmiete ca. € 25,-</a:t>
            </a:r>
          </a:p>
          <a:p>
            <a:pPr marL="215900" lvl="3" indent="0">
              <a:buFont typeface="Arial"/>
              <a:buNone/>
            </a:pPr>
            <a:endParaRPr lang="de-AT" dirty="0"/>
          </a:p>
          <a:p>
            <a:pPr marL="1371600" lvl="3" indent="0">
              <a:buNone/>
            </a:pPr>
            <a:endParaRPr lang="de-AT" dirty="0" smtClean="0"/>
          </a:p>
          <a:p>
            <a:pPr marL="1371600" lvl="3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7743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00" y="0"/>
            <a:ext cx="8856000" cy="1518082"/>
          </a:xfrm>
        </p:spPr>
        <p:txBody>
          <a:bodyPr/>
          <a:lstStyle/>
          <a:p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Ergänzungsleistungen</a:t>
            </a:r>
            <a:r>
              <a:rPr lang="de-AT" sz="2800" dirty="0"/>
              <a:t/>
            </a:r>
            <a:br>
              <a:rPr lang="de-AT" sz="2800" dirty="0"/>
            </a:br>
            <a:r>
              <a:rPr lang="de-AT" sz="2800" dirty="0"/>
              <a:t>    Essensdienste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1800" y="1518083"/>
            <a:ext cx="8424000" cy="5121229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b="1" u="sng" dirty="0" smtClean="0"/>
              <a:t>Angebot:</a:t>
            </a:r>
          </a:p>
          <a:p>
            <a:pPr marL="0" indent="0">
              <a:buNone/>
            </a:pPr>
            <a:endParaRPr lang="de-AT" b="1" u="sng" dirty="0"/>
          </a:p>
          <a:p>
            <a:pPr lvl="3"/>
            <a:r>
              <a:rPr lang="de-AT" dirty="0"/>
              <a:t>w</a:t>
            </a:r>
            <a:r>
              <a:rPr lang="de-AT" dirty="0" smtClean="0"/>
              <a:t>enn man nicht mehr selber kochen kann</a:t>
            </a:r>
          </a:p>
          <a:p>
            <a:pPr marL="0" indent="0">
              <a:buNone/>
            </a:pPr>
            <a:endParaRPr lang="de-AT" dirty="0" smtClean="0"/>
          </a:p>
          <a:p>
            <a:pPr marL="342900" lvl="3" indent="-342900">
              <a:buClr>
                <a:srgbClr val="D20A1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AT" b="1" u="sng" dirty="0"/>
              <a:t>Anbieter: </a:t>
            </a:r>
            <a:r>
              <a:rPr lang="de-AT" dirty="0" smtClean="0"/>
              <a:t>Rotes Kreuz, Samariter-Bund, einige Seniorenheime</a:t>
            </a:r>
          </a:p>
          <a:p>
            <a:pPr marL="0" lvl="3" indent="0">
              <a:buClr>
                <a:srgbClr val="D20A11"/>
              </a:buClr>
              <a:buSzPct val="100000"/>
              <a:buNone/>
            </a:pPr>
            <a:endParaRPr lang="de-AT" u="sng" dirty="0"/>
          </a:p>
          <a:p>
            <a:pPr marL="342900" lvl="3" indent="-342900">
              <a:buClr>
                <a:srgbClr val="D20A1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AT" b="1" u="sng" dirty="0" smtClean="0"/>
              <a:t>Kosten: </a:t>
            </a:r>
            <a:r>
              <a:rPr lang="de-AT" dirty="0" smtClean="0"/>
              <a:t>~ € 4,- und € 9,- ( je nach Leistung.  </a:t>
            </a:r>
            <a:r>
              <a:rPr lang="de-AT" dirty="0" err="1" smtClean="0"/>
              <a:t>teilw.Zuschuss</a:t>
            </a:r>
            <a:r>
              <a:rPr lang="de-AT" dirty="0" smtClean="0"/>
              <a:t>: 									abhängig vom Einkommen)</a:t>
            </a:r>
            <a:endParaRPr lang="de-AT" u="sng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8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93283" y="3060000"/>
            <a:ext cx="8424000" cy="3579312"/>
          </a:xfrm>
        </p:spPr>
        <p:txBody>
          <a:bodyPr/>
          <a:lstStyle/>
          <a:p>
            <a:endParaRPr lang="de-AT" dirty="0" smtClean="0"/>
          </a:p>
          <a:p>
            <a:pPr marL="0" indent="0" algn="ctr">
              <a:buNone/>
            </a:pPr>
            <a:r>
              <a:rPr lang="de-AT" sz="3600" b="1" u="sng" dirty="0">
                <a:solidFill>
                  <a:srgbClr val="C00000"/>
                </a:solidFill>
              </a:rPr>
              <a:t>Tageszentren</a:t>
            </a:r>
          </a:p>
        </p:txBody>
      </p:sp>
    </p:spTree>
    <p:extLst>
      <p:ext uri="{BB962C8B-B14F-4D97-AF65-F5344CB8AC3E}">
        <p14:creationId xmlns:p14="http://schemas.microsoft.com/office/powerpoint/2010/main" val="16829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856000" cy="2771999"/>
          </a:xfrm>
        </p:spPr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sz="2800" dirty="0" smtClean="0"/>
              <a:t>Tageszentren </a:t>
            </a:r>
            <a:endParaRPr lang="de-AT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2000" y="1526959"/>
            <a:ext cx="8424000" cy="5165619"/>
          </a:xfrm>
        </p:spPr>
        <p:txBody>
          <a:bodyPr/>
          <a:lstStyle/>
          <a:p>
            <a:pPr marL="0" indent="0">
              <a:buNone/>
            </a:pPr>
            <a:endParaRPr lang="de-AT" b="1" u="sng" dirty="0" smtClean="0"/>
          </a:p>
          <a:p>
            <a:pPr marL="0" indent="0">
              <a:buNone/>
            </a:pPr>
            <a:r>
              <a:rPr lang="de-AT" b="1" u="sng" dirty="0" smtClean="0"/>
              <a:t>Angebot:</a:t>
            </a:r>
          </a:p>
          <a:p>
            <a:endParaRPr lang="de-AT" dirty="0"/>
          </a:p>
          <a:p>
            <a:r>
              <a:rPr lang="de-AT" dirty="0" smtClean="0"/>
              <a:t>Pflegerische Betreuung und Gesellschaft </a:t>
            </a:r>
            <a:r>
              <a:rPr lang="de-AT" smtClean="0"/>
              <a:t>für Pflegebedürftige</a:t>
            </a:r>
            <a:endParaRPr lang="de-AT" dirty="0" smtClean="0"/>
          </a:p>
          <a:p>
            <a:r>
              <a:rPr lang="de-AT" dirty="0" smtClean="0"/>
              <a:t>Entlastung für pflegende Angehörige</a:t>
            </a:r>
          </a:p>
          <a:p>
            <a:pPr marL="0" indent="0">
              <a:buNone/>
            </a:pPr>
            <a:endParaRPr lang="de-AT" dirty="0" smtClean="0"/>
          </a:p>
          <a:p>
            <a:pPr marL="182563" lvl="2" indent="-182563">
              <a:buClr>
                <a:srgbClr val="D20A1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AT" sz="2000" b="1" u="sng" dirty="0" smtClean="0"/>
              <a:t>Leistungen:</a:t>
            </a:r>
          </a:p>
          <a:p>
            <a:pPr lvl="3">
              <a:buSzPct val="100000"/>
            </a:pPr>
            <a:r>
              <a:rPr lang="de-AT" dirty="0" smtClean="0"/>
              <a:t>Essen</a:t>
            </a:r>
            <a:endParaRPr lang="de-AT" dirty="0"/>
          </a:p>
          <a:p>
            <a:pPr lvl="3">
              <a:buSzPct val="100000"/>
            </a:pPr>
            <a:r>
              <a:rPr lang="de-AT" dirty="0"/>
              <a:t>Beschäftigungsangebote aller Art</a:t>
            </a:r>
          </a:p>
          <a:p>
            <a:pPr lvl="3">
              <a:buSzPct val="100000"/>
            </a:pPr>
            <a:r>
              <a:rPr lang="de-AT" dirty="0"/>
              <a:t>pflegerische Betreuung</a:t>
            </a:r>
          </a:p>
          <a:p>
            <a:pPr lvl="3">
              <a:buSzPct val="100000"/>
            </a:pPr>
            <a:r>
              <a:rPr lang="de-AT" dirty="0"/>
              <a:t>Fitness – bzw. Bewegungsangebote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20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950129" cy="1731146"/>
          </a:xfrm>
        </p:spPr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sz="2800" dirty="0" smtClean="0"/>
              <a:t>Tageszentren</a:t>
            </a:r>
            <a:endParaRPr lang="de-AT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1800" y="1864311"/>
            <a:ext cx="8424000" cy="4775001"/>
          </a:xfrm>
        </p:spPr>
        <p:txBody>
          <a:bodyPr/>
          <a:lstStyle/>
          <a:p>
            <a:endParaRPr lang="de-AT" b="1" u="sng" dirty="0" smtClean="0"/>
          </a:p>
          <a:p>
            <a:r>
              <a:rPr lang="de-AT" b="1" u="sng" dirty="0" smtClean="0"/>
              <a:t>Tageszentren in der Stadt Salzburg:</a:t>
            </a:r>
            <a:endParaRPr lang="de-AT" b="1" dirty="0"/>
          </a:p>
          <a:p>
            <a:pPr lvl="3">
              <a:buSzPct val="100000"/>
            </a:pPr>
            <a:r>
              <a:rPr lang="de-AT" dirty="0"/>
              <a:t>Diakoniezentrum für Senioren Aigen*</a:t>
            </a:r>
          </a:p>
          <a:p>
            <a:pPr lvl="3">
              <a:buSzPct val="100000"/>
            </a:pPr>
            <a:r>
              <a:rPr lang="de-AT" dirty="0"/>
              <a:t>Sozial-und Gesundheitszentrum St. Anna*</a:t>
            </a:r>
          </a:p>
          <a:p>
            <a:pPr lvl="3">
              <a:buSzPct val="100000"/>
            </a:pPr>
            <a:r>
              <a:rPr lang="de-AT" dirty="0"/>
              <a:t>Tageszentrum Rauchgründe</a:t>
            </a:r>
            <a:r>
              <a:rPr lang="de-AT" dirty="0" smtClean="0"/>
              <a:t>*</a:t>
            </a:r>
          </a:p>
          <a:p>
            <a:pPr lvl="3">
              <a:buSzPct val="100000"/>
            </a:pPr>
            <a:endParaRPr lang="de-AT" dirty="0"/>
          </a:p>
          <a:p>
            <a:r>
              <a:rPr lang="de-AT" b="1" u="sng" dirty="0"/>
              <a:t>Kosten (Eigenleistung): </a:t>
            </a:r>
            <a:endParaRPr lang="de-AT" b="1" u="sng" dirty="0" smtClean="0"/>
          </a:p>
          <a:p>
            <a:pPr lvl="3">
              <a:buSzPct val="100000"/>
            </a:pPr>
            <a:r>
              <a:rPr lang="de-AT" dirty="0" smtClean="0"/>
              <a:t>ca</a:t>
            </a:r>
            <a:r>
              <a:rPr lang="de-AT" dirty="0"/>
              <a:t>.+/- € 35,- (z.T. sozial gestaffelt)</a:t>
            </a:r>
          </a:p>
          <a:p>
            <a:pPr marL="1371600" lvl="3" indent="0">
              <a:buSzPct val="100000"/>
              <a:buNone/>
            </a:pPr>
            <a:r>
              <a:rPr lang="de-AT" dirty="0"/>
              <a:t> </a:t>
            </a:r>
            <a:r>
              <a:rPr lang="de-AT" dirty="0" smtClean="0"/>
              <a:t>  (</a:t>
            </a:r>
            <a:r>
              <a:rPr lang="de-AT" dirty="0"/>
              <a:t>bezuschusst durch das Land und Gemeinden)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b="1" u="sng" dirty="0"/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dirty="0" smtClean="0"/>
              <a:t>* Fahrtendienste ab € 4,70 pro Fahrt im Stadtgebiet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15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de-AT" sz="3600" b="1" dirty="0" smtClean="0"/>
          </a:p>
          <a:p>
            <a:pPr marL="0" indent="0" algn="ctr">
              <a:buNone/>
            </a:pPr>
            <a:r>
              <a:rPr lang="de-AT" sz="3600" b="1" u="sng" dirty="0">
                <a:solidFill>
                  <a:srgbClr val="C00000"/>
                </a:solidFill>
              </a:rPr>
              <a:t>Kurzzeitpflege</a:t>
            </a:r>
          </a:p>
        </p:txBody>
      </p:sp>
    </p:spTree>
    <p:extLst>
      <p:ext uri="{BB962C8B-B14F-4D97-AF65-F5344CB8AC3E}">
        <p14:creationId xmlns:p14="http://schemas.microsoft.com/office/powerpoint/2010/main" val="13412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856000" cy="1500326"/>
          </a:xfrm>
        </p:spPr>
        <p:txBody>
          <a:bodyPr/>
          <a:lstStyle/>
          <a:p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Kurzzeitpflege</a:t>
            </a:r>
            <a:endParaRPr lang="de-AT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1800" y="1500327"/>
            <a:ext cx="8424000" cy="5138985"/>
          </a:xfrm>
        </p:spPr>
        <p:txBody>
          <a:bodyPr/>
          <a:lstStyle/>
          <a:p>
            <a:pPr marL="0" indent="0">
              <a:buNone/>
            </a:pPr>
            <a:endParaRPr lang="de-AT" b="1" u="sng" dirty="0" smtClean="0"/>
          </a:p>
          <a:p>
            <a:pPr marL="0" indent="0">
              <a:buNone/>
            </a:pPr>
            <a:r>
              <a:rPr lang="de-AT" b="1" u="sng" dirty="0" smtClean="0"/>
              <a:t>Angebot: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„Urlaub“ im Seniorenheim im Bundesland Salzburg – zeitlich limitiert</a:t>
            </a:r>
          </a:p>
          <a:p>
            <a:r>
              <a:rPr lang="de-AT" dirty="0" smtClean="0"/>
              <a:t>Zur Unterstützung und Entlastung von pflegenden Angehörigen</a:t>
            </a:r>
          </a:p>
          <a:p>
            <a:endParaRPr lang="de-AT" dirty="0"/>
          </a:p>
          <a:p>
            <a:r>
              <a:rPr lang="de-AT" b="1" u="sng" dirty="0" smtClean="0"/>
              <a:t>Kosten:</a:t>
            </a:r>
          </a:p>
          <a:p>
            <a:pPr lvl="3"/>
            <a:r>
              <a:rPr lang="de-AT" dirty="0" smtClean="0"/>
              <a:t>Grund – und Pflegetarif oder Tagespauschale</a:t>
            </a:r>
          </a:p>
          <a:p>
            <a:pPr marL="0" indent="0">
              <a:buNone/>
            </a:pPr>
            <a:r>
              <a:rPr lang="de-AT" dirty="0" smtClean="0"/>
              <a:t>	</a:t>
            </a:r>
            <a:endParaRPr lang="de-AT" dirty="0"/>
          </a:p>
          <a:p>
            <a:r>
              <a:rPr lang="de-AT" b="1" u="sng" dirty="0"/>
              <a:t>Finanzierung</a:t>
            </a:r>
            <a:r>
              <a:rPr lang="de-AT" b="1" u="sng" dirty="0" smtClean="0"/>
              <a:t>:</a:t>
            </a:r>
          </a:p>
          <a:p>
            <a:pPr lvl="3"/>
            <a:r>
              <a:rPr lang="de-AT" dirty="0" smtClean="0"/>
              <a:t>Landeszuschuss </a:t>
            </a:r>
            <a:r>
              <a:rPr lang="de-AT" dirty="0"/>
              <a:t>€ 50,- pro Tag (für max. 14 Tage</a:t>
            </a:r>
            <a:r>
              <a:rPr lang="de-AT" dirty="0" smtClean="0"/>
              <a:t>)</a:t>
            </a:r>
          </a:p>
          <a:p>
            <a:pPr lvl="3"/>
            <a:r>
              <a:rPr lang="de-AT" dirty="0"/>
              <a:t>Zuschuss </a:t>
            </a:r>
            <a:r>
              <a:rPr lang="de-AT" dirty="0" smtClean="0"/>
              <a:t>Sozialministeriumservice </a:t>
            </a:r>
            <a:r>
              <a:rPr lang="de-AT" dirty="0"/>
              <a:t>(Ersatzpflege)</a:t>
            </a:r>
          </a:p>
          <a:p>
            <a:pPr lvl="3"/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73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856000" cy="1349406"/>
          </a:xfrm>
        </p:spPr>
        <p:txBody>
          <a:bodyPr/>
          <a:lstStyle/>
          <a:p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Kurzzeitpflege </a:t>
            </a:r>
            <a:r>
              <a:rPr lang="de-AT" sz="2800" dirty="0"/>
              <a:t>– Finanzierung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sz="2000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1800" y="1526959"/>
            <a:ext cx="8424000" cy="5112353"/>
          </a:xfrm>
        </p:spPr>
        <p:txBody>
          <a:bodyPr/>
          <a:lstStyle/>
          <a:p>
            <a:pPr marL="0" indent="0">
              <a:buNone/>
            </a:pPr>
            <a:endParaRPr lang="de-AT" b="1" u="sng" dirty="0" smtClean="0">
              <a:solidFill>
                <a:srgbClr val="FF0000"/>
              </a:solidFill>
            </a:endParaRPr>
          </a:p>
          <a:p>
            <a:r>
              <a:rPr lang="de-AT" b="1" u="sng" dirty="0" smtClean="0">
                <a:solidFill>
                  <a:srgbClr val="FF0000"/>
                </a:solidFill>
              </a:rPr>
              <a:t>Landeszuschuss 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dirty="0" smtClean="0"/>
              <a:t>	</a:t>
            </a:r>
            <a:r>
              <a:rPr lang="de-AT" u="sng" dirty="0" smtClean="0"/>
              <a:t>Antrag </a:t>
            </a:r>
            <a:r>
              <a:rPr lang="de-AT" u="sng" dirty="0"/>
              <a:t>durch </a:t>
            </a:r>
            <a:r>
              <a:rPr lang="de-AT" u="sng" dirty="0" smtClean="0"/>
              <a:t>Pflegebedürftigen</a:t>
            </a:r>
          </a:p>
          <a:p>
            <a:pPr marL="0" indent="0">
              <a:buNone/>
            </a:pPr>
            <a:endParaRPr lang="de-AT" u="sng" dirty="0"/>
          </a:p>
          <a:p>
            <a:pPr lvl="1">
              <a:buFontTx/>
              <a:buChar char="-"/>
            </a:pPr>
            <a:r>
              <a:rPr lang="de-AT" dirty="0"/>
              <a:t>€ 50,- pro Tag ( für max. 14 Tage) </a:t>
            </a:r>
          </a:p>
          <a:p>
            <a:pPr marL="269875" lvl="1" indent="0">
              <a:buNone/>
            </a:pPr>
            <a:endParaRPr lang="de-AT" dirty="0"/>
          </a:p>
          <a:p>
            <a:pPr lvl="3">
              <a:buSzPct val="100000"/>
            </a:pPr>
            <a:r>
              <a:rPr lang="de-AT" dirty="0"/>
              <a:t>wird direkt im Seniorenheim gestellt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dirty="0" smtClean="0"/>
              <a:t>		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452758" y="2707687"/>
            <a:ext cx="834504" cy="19530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Eingekerbter Richtungspfeil 5"/>
          <p:cNvSpPr/>
          <p:nvPr/>
        </p:nvSpPr>
        <p:spPr>
          <a:xfrm>
            <a:off x="652508" y="3346881"/>
            <a:ext cx="310719" cy="30953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sz="3600" b="1" u="sng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de-AT" sz="3600" b="1" u="sng" dirty="0" smtClean="0">
                <a:solidFill>
                  <a:srgbClr val="C00000"/>
                </a:solidFill>
              </a:rPr>
              <a:t>Ersatzpflege</a:t>
            </a:r>
            <a:endParaRPr lang="de-AT" sz="3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856000" cy="1340527"/>
          </a:xfrm>
        </p:spPr>
        <p:txBody>
          <a:bodyPr/>
          <a:lstStyle/>
          <a:p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Ersatzpflege </a:t>
            </a:r>
            <a:r>
              <a:rPr lang="de-AT" sz="2800" dirty="0"/>
              <a:t>- Finanzierung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1799" y="1535837"/>
            <a:ext cx="8712201" cy="5103475"/>
          </a:xfrm>
        </p:spPr>
        <p:txBody>
          <a:bodyPr/>
          <a:lstStyle/>
          <a:p>
            <a:endParaRPr lang="de-AT" b="1" u="sng" dirty="0" smtClean="0">
              <a:solidFill>
                <a:srgbClr val="FF0000"/>
              </a:solidFill>
            </a:endParaRPr>
          </a:p>
          <a:p>
            <a:r>
              <a:rPr lang="de-AT" b="1" u="sng" dirty="0" smtClean="0">
                <a:solidFill>
                  <a:srgbClr val="FF0000"/>
                </a:solidFill>
              </a:rPr>
              <a:t>Bundeszuschuss – Ersatzpflege </a:t>
            </a:r>
            <a:endParaRPr lang="de-AT" dirty="0"/>
          </a:p>
          <a:p>
            <a:pPr marL="0" indent="0">
              <a:buNone/>
            </a:pPr>
            <a:r>
              <a:rPr lang="de-AT" dirty="0" smtClean="0"/>
              <a:t>( bei Verhinderung der Hauptpflegeperson für professionelle oder private Ersatzpflege)</a:t>
            </a:r>
          </a:p>
          <a:p>
            <a:pPr marL="0" indent="0">
              <a:buNone/>
            </a:pPr>
            <a:r>
              <a:rPr lang="de-AT" dirty="0" smtClean="0"/>
              <a:t> 		</a:t>
            </a:r>
            <a:r>
              <a:rPr lang="de-AT" u="sng" dirty="0" smtClean="0"/>
              <a:t>Antrag durch Hauptpflegeperson (nahe Angehörige)</a:t>
            </a:r>
          </a:p>
          <a:p>
            <a:pPr marL="0" indent="0">
              <a:buNone/>
            </a:pPr>
            <a:endParaRPr lang="de-AT" b="1" u="sng" dirty="0" smtClean="0">
              <a:solidFill>
                <a:srgbClr val="FF0000"/>
              </a:solidFill>
            </a:endParaRPr>
          </a:p>
          <a:p>
            <a:pPr lvl="3">
              <a:buSzPct val="100000"/>
            </a:pPr>
            <a:r>
              <a:rPr lang="de-AT" dirty="0"/>
              <a:t>p</a:t>
            </a:r>
            <a:r>
              <a:rPr lang="de-AT" dirty="0" smtClean="0"/>
              <a:t>flegebedürftige </a:t>
            </a:r>
            <a:r>
              <a:rPr lang="de-AT" dirty="0"/>
              <a:t>Person mind. Pflegestufe </a:t>
            </a:r>
            <a:r>
              <a:rPr lang="de-AT" dirty="0" smtClean="0"/>
              <a:t>3, mind.1 Jahr </a:t>
            </a:r>
          </a:p>
          <a:p>
            <a:pPr lvl="3">
              <a:buSzPct val="100000"/>
            </a:pPr>
            <a:r>
              <a:rPr lang="de-AT" dirty="0" smtClean="0"/>
              <a:t>Pflege seit einem Jahr</a:t>
            </a:r>
          </a:p>
          <a:p>
            <a:pPr lvl="3">
              <a:buSzPct val="100000"/>
            </a:pPr>
            <a:r>
              <a:rPr lang="de-AT" dirty="0" smtClean="0"/>
              <a:t>mind</a:t>
            </a:r>
            <a:r>
              <a:rPr lang="de-AT" dirty="0"/>
              <a:t>. 1 Woche durchgehend an Pflege </a:t>
            </a:r>
            <a:r>
              <a:rPr lang="de-AT" dirty="0" smtClean="0"/>
              <a:t>verhindert</a:t>
            </a:r>
          </a:p>
          <a:p>
            <a:pPr marL="1371600" lvl="3" indent="0">
              <a:buSzPct val="100000"/>
              <a:buNone/>
            </a:pPr>
            <a:endParaRPr lang="de-AT" dirty="0"/>
          </a:p>
          <a:p>
            <a:pPr marL="0" indent="0">
              <a:buNone/>
            </a:pPr>
            <a:r>
              <a:rPr lang="de-AT" u="sng" dirty="0"/>
              <a:t>E</a:t>
            </a:r>
            <a:r>
              <a:rPr lang="de-AT" u="sng" dirty="0" smtClean="0"/>
              <a:t>inkommen der Hauptpflegeperson darf Grenze nicht überschreiten:</a:t>
            </a:r>
            <a:r>
              <a:rPr lang="de-AT" dirty="0" smtClean="0"/>
              <a:t> 	</a:t>
            </a:r>
          </a:p>
          <a:p>
            <a:pPr lvl="3">
              <a:buSzPct val="100000"/>
            </a:pPr>
            <a:r>
              <a:rPr lang="de-AT" dirty="0"/>
              <a:t>Bei Pflege einer Person von Stufe 1- 5         € 2.000,-</a:t>
            </a:r>
          </a:p>
          <a:p>
            <a:pPr lvl="3">
              <a:buSzPct val="100000"/>
            </a:pPr>
            <a:r>
              <a:rPr lang="de-AT" dirty="0"/>
              <a:t>Bei Pflege einer Person von Stufe 6-7          € 2.500,-</a:t>
            </a:r>
          </a:p>
          <a:p>
            <a:pPr lvl="4">
              <a:buFontTx/>
              <a:buChar char="-"/>
            </a:pPr>
            <a:endParaRPr lang="de-AT" dirty="0" smtClean="0"/>
          </a:p>
        </p:txBody>
      </p:sp>
      <p:sp>
        <p:nvSpPr>
          <p:cNvPr id="4" name="Richtungspfeil 3"/>
          <p:cNvSpPr/>
          <p:nvPr/>
        </p:nvSpPr>
        <p:spPr>
          <a:xfrm>
            <a:off x="462872" y="3045039"/>
            <a:ext cx="834504" cy="19530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025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66883" y="1660125"/>
            <a:ext cx="4988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400" dirty="0" smtClean="0"/>
              <a:t>Pflegeberatung </a:t>
            </a:r>
            <a:endParaRPr lang="de-AT" sz="4400" dirty="0"/>
          </a:p>
          <a:p>
            <a:r>
              <a:rPr lang="de-AT" sz="4400" dirty="0" smtClean="0"/>
              <a:t>des Landes</a:t>
            </a:r>
            <a:endParaRPr lang="de-AT" sz="4400" dirty="0"/>
          </a:p>
        </p:txBody>
      </p:sp>
      <p:pic>
        <p:nvPicPr>
          <p:cNvPr id="2050" name="AF6EBF95-073A-41AB-9A52-4B098FBC52F5" descr="64D8ECA8-2C32-408F-AFD9-5EA084A2BE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" y="1660125"/>
            <a:ext cx="3956579" cy="46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151214" y="3188262"/>
            <a:ext cx="3657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ct val="20000"/>
              </a:spcBef>
              <a:buClr>
                <a:srgbClr val="D20A1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AT" sz="2000" dirty="0"/>
              <a:t>Beratung und Unterstützung </a:t>
            </a:r>
            <a:r>
              <a:rPr lang="de-AT" sz="2000" dirty="0" smtClean="0"/>
              <a:t>rund </a:t>
            </a:r>
            <a:r>
              <a:rPr lang="de-AT" sz="2000" dirty="0"/>
              <a:t>um das Thema Pflege</a:t>
            </a:r>
            <a:r>
              <a:rPr lang="de-AT" sz="2000" dirty="0" smtClean="0"/>
              <a:t>:</a:t>
            </a:r>
          </a:p>
          <a:p>
            <a:pPr>
              <a:spcBef>
                <a:spcPct val="20000"/>
              </a:spcBef>
              <a:buClr>
                <a:srgbClr val="D20A11"/>
              </a:buClr>
              <a:buSzPct val="100000"/>
            </a:pPr>
            <a:endParaRPr lang="de-AT" sz="2000" dirty="0"/>
          </a:p>
          <a:p>
            <a:pPr marL="742950" lvl="1" indent="-285750">
              <a:buFontTx/>
              <a:buChar char="-"/>
            </a:pPr>
            <a:r>
              <a:rPr lang="de-AT" dirty="0" smtClean="0"/>
              <a:t>Pflege zu Hause</a:t>
            </a:r>
          </a:p>
          <a:p>
            <a:pPr marL="742950" lvl="1" indent="-285750">
              <a:buFontTx/>
              <a:buChar char="-"/>
            </a:pPr>
            <a:r>
              <a:rPr lang="de-AT" dirty="0" smtClean="0"/>
              <a:t>Pflegende Angehörige</a:t>
            </a:r>
          </a:p>
          <a:p>
            <a:pPr marL="742950" lvl="1" indent="-285750">
              <a:buFontTx/>
              <a:buChar char="-"/>
            </a:pPr>
            <a:r>
              <a:rPr lang="de-AT" dirty="0" smtClean="0"/>
              <a:t>Pflegegeld</a:t>
            </a:r>
          </a:p>
          <a:p>
            <a:pPr marL="742950" lvl="1" indent="-285750">
              <a:buFontTx/>
              <a:buChar char="-"/>
            </a:pPr>
            <a:r>
              <a:rPr lang="de-AT" dirty="0" smtClean="0"/>
              <a:t>Beilhilfen</a:t>
            </a:r>
          </a:p>
          <a:p>
            <a:pPr marL="742950" lvl="1" indent="-285750">
              <a:buFontTx/>
              <a:buChar char="-"/>
            </a:pPr>
            <a:r>
              <a:rPr lang="de-AT" dirty="0" smtClean="0"/>
              <a:t>Hauskrankenpflege</a:t>
            </a:r>
          </a:p>
          <a:p>
            <a:pPr marL="742950" lvl="1" indent="-285750">
              <a:buFontTx/>
              <a:buChar char="-"/>
            </a:pPr>
            <a:r>
              <a:rPr lang="de-AT" dirty="0" smtClean="0"/>
              <a:t>Essendienste</a:t>
            </a:r>
          </a:p>
          <a:p>
            <a:pPr marL="742950" lvl="1" indent="-285750">
              <a:buFontTx/>
              <a:buChar char="-"/>
            </a:pPr>
            <a:r>
              <a:rPr lang="de-AT" dirty="0" smtClean="0"/>
              <a:t>Seniorenpflegeheime…</a:t>
            </a:r>
            <a:endParaRPr lang="de-AT" dirty="0"/>
          </a:p>
          <a:p>
            <a:pPr marL="285750" indent="-285750">
              <a:buFontTx/>
              <a:buChar char="-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5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4000" cy="1340528"/>
          </a:xfrm>
        </p:spPr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sz="2800" dirty="0"/>
              <a:t>Ersatzpflege</a:t>
            </a:r>
            <a:r>
              <a:rPr lang="de-AT" sz="2800" dirty="0" smtClean="0"/>
              <a:t>- </a:t>
            </a:r>
            <a:r>
              <a:rPr lang="de-AT" sz="2800" dirty="0"/>
              <a:t>Finanzierung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1800" y="1518082"/>
            <a:ext cx="8424000" cy="5121230"/>
          </a:xfrm>
        </p:spPr>
        <p:txBody>
          <a:bodyPr/>
          <a:lstStyle/>
          <a:p>
            <a:pPr>
              <a:buFontTx/>
              <a:buChar char="-"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Zuschuss </a:t>
            </a:r>
            <a:r>
              <a:rPr lang="de-AT" dirty="0"/>
              <a:t>liegt je nach Pflegestufe zw. € 1.200,- und € 2.200</a:t>
            </a:r>
            <a:r>
              <a:rPr lang="de-AT" dirty="0" smtClean="0"/>
              <a:t>,-</a:t>
            </a:r>
          </a:p>
          <a:p>
            <a:pPr marL="0" indent="0">
              <a:buNone/>
            </a:pPr>
            <a:endParaRPr lang="de-AT" dirty="0"/>
          </a:p>
          <a:p>
            <a:pPr lvl="3">
              <a:buSzPct val="100000"/>
            </a:pPr>
            <a:r>
              <a:rPr lang="de-AT" dirty="0"/>
              <a:t>Antrag wird beim </a:t>
            </a:r>
            <a:r>
              <a:rPr lang="de-AT" dirty="0" smtClean="0"/>
              <a:t>Sozialministeriumservice gestellt</a:t>
            </a:r>
          </a:p>
          <a:p>
            <a:pPr marL="2743200" lvl="6" indent="0">
              <a:buSzPct val="100000"/>
              <a:buNone/>
            </a:pPr>
            <a:r>
              <a:rPr lang="de-AT" dirty="0" smtClean="0"/>
              <a:t>(</a:t>
            </a:r>
            <a:r>
              <a:rPr lang="de-AT" dirty="0">
                <a:solidFill>
                  <a:srgbClr val="FF0000"/>
                </a:solidFill>
              </a:rPr>
              <a:t>k</a:t>
            </a:r>
            <a:r>
              <a:rPr lang="de-AT" dirty="0" smtClean="0">
                <a:solidFill>
                  <a:srgbClr val="FF0000"/>
                </a:solidFill>
              </a:rPr>
              <a:t>ein Rechtsanspruch</a:t>
            </a:r>
            <a:r>
              <a:rPr lang="de-AT" dirty="0" smtClean="0"/>
              <a:t>)</a:t>
            </a:r>
            <a:endParaRPr lang="de-AT" dirty="0">
              <a:solidFill>
                <a:srgbClr val="FF0000"/>
              </a:solidFill>
            </a:endParaRPr>
          </a:p>
          <a:p>
            <a:pPr lvl="3">
              <a:buSzPct val="100000"/>
            </a:pPr>
            <a:endParaRPr lang="de-AT" dirty="0"/>
          </a:p>
        </p:txBody>
      </p:sp>
      <p:sp>
        <p:nvSpPr>
          <p:cNvPr id="4" name="Eingekerbter Richtungspfeil 3"/>
          <p:cNvSpPr/>
          <p:nvPr/>
        </p:nvSpPr>
        <p:spPr>
          <a:xfrm>
            <a:off x="168674" y="1917576"/>
            <a:ext cx="310719" cy="30953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856000" cy="2771999"/>
          </a:xfrm>
        </p:spPr>
        <p:txBody>
          <a:bodyPr/>
          <a:lstStyle/>
          <a:p>
            <a:r>
              <a:rPr lang="de-AT" dirty="0" smtClean="0"/>
              <a:t>Wenn soziale Dienste etc.…</a:t>
            </a:r>
            <a:br>
              <a:rPr lang="de-AT" dirty="0" smtClean="0"/>
            </a:br>
            <a:r>
              <a:rPr lang="de-AT" dirty="0" smtClean="0"/>
              <a:t>nicht ausreichen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smtClean="0"/>
              <a:t>Seniorenpflegeheim – Hausgemeinschaft</a:t>
            </a:r>
          </a:p>
          <a:p>
            <a:r>
              <a:rPr lang="de-AT" dirty="0" smtClean="0"/>
              <a:t>24 Stunden - Betreuung</a:t>
            </a:r>
            <a:endParaRPr lang="de-AT" dirty="0"/>
          </a:p>
        </p:txBody>
      </p:sp>
      <p:sp>
        <p:nvSpPr>
          <p:cNvPr id="4" name="Pfeil nach unten 3"/>
          <p:cNvSpPr/>
          <p:nvPr/>
        </p:nvSpPr>
        <p:spPr>
          <a:xfrm>
            <a:off x="3630967" y="1800000"/>
            <a:ext cx="896645" cy="8544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02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855800" cy="1340528"/>
          </a:xfrm>
        </p:spPr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sz="2800" dirty="0" smtClean="0"/>
              <a:t>Hilfsmittel-Finanzierungsmöglichkeiten</a:t>
            </a:r>
            <a:endParaRPr lang="de-AT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1800" y="1535837"/>
            <a:ext cx="8424000" cy="5103475"/>
          </a:xfrm>
        </p:spPr>
        <p:txBody>
          <a:bodyPr/>
          <a:lstStyle/>
          <a:p>
            <a:endParaRPr lang="de-AT" dirty="0" smtClean="0"/>
          </a:p>
          <a:p>
            <a:r>
              <a:rPr lang="de-AT" dirty="0" smtClean="0"/>
              <a:t>Krankenversicherungsträger (GKK, BVA…etc.)</a:t>
            </a:r>
          </a:p>
          <a:p>
            <a:r>
              <a:rPr lang="de-AT" dirty="0" smtClean="0"/>
              <a:t>Gemeinden (z.B. Pflegebett)</a:t>
            </a:r>
          </a:p>
          <a:p>
            <a:r>
              <a:rPr lang="de-AT" dirty="0" smtClean="0"/>
              <a:t>Salzburger Landeskriegsopfer und Behindertenfonds</a:t>
            </a:r>
            <a:endParaRPr lang="de-AT" u="sng" dirty="0" smtClean="0"/>
          </a:p>
          <a:p>
            <a:pPr lvl="3"/>
            <a:r>
              <a:rPr lang="de-AT" dirty="0" smtClean="0"/>
              <a:t>Treppenlift, Pflegebett, Badumbau</a:t>
            </a:r>
          </a:p>
          <a:p>
            <a:pPr marL="1371600" lvl="3" indent="0">
              <a:buNone/>
            </a:pPr>
            <a:r>
              <a:rPr lang="de-AT" dirty="0" smtClean="0">
                <a:solidFill>
                  <a:srgbClr val="C00000"/>
                </a:solidFill>
              </a:rPr>
              <a:t>  </a:t>
            </a:r>
            <a:r>
              <a:rPr lang="de-AT" sz="1600" dirty="0" smtClean="0">
                <a:solidFill>
                  <a:srgbClr val="C00000"/>
                </a:solidFill>
              </a:rPr>
              <a:t>(EINKOMMENSGRENZE)</a:t>
            </a:r>
            <a:endParaRPr lang="de-AT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AT" u="sng" dirty="0" smtClean="0"/>
              <a:t>Umbau der Wohnung/Wohnhäuser:</a:t>
            </a:r>
          </a:p>
          <a:p>
            <a:r>
              <a:rPr lang="de-AT" dirty="0" smtClean="0"/>
              <a:t>Land Salzburg-Wohnbauförderung</a:t>
            </a:r>
          </a:p>
          <a:p>
            <a:pPr lvl="3"/>
            <a:r>
              <a:rPr lang="de-AT" dirty="0" smtClean="0"/>
              <a:t>alten- </a:t>
            </a:r>
            <a:r>
              <a:rPr lang="de-AT" dirty="0"/>
              <a:t>und behindertengerechte Ausstattung</a:t>
            </a:r>
            <a:endParaRPr lang="de-AT" dirty="0" smtClean="0"/>
          </a:p>
          <a:p>
            <a:pPr marL="1371600" lvl="3" indent="0">
              <a:buNone/>
            </a:pPr>
            <a:endParaRPr lang="de-AT" dirty="0"/>
          </a:p>
          <a:p>
            <a:pPr marL="1371600" lvl="3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62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DE03E16A-8892-4E2A-A5B7-E72B9A756B0B" descr="616AB578-961F-4073-BA9D-BC1DA9982E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05" y="1943205"/>
            <a:ext cx="6462944" cy="429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04839" y="1358283"/>
            <a:ext cx="564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Danke für Ihre Aufmerksamkeit!</a:t>
            </a:r>
            <a:endParaRPr lang="de-AT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012054" y="6400800"/>
            <a:ext cx="751938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Fanny-von-Lehnert-Str. 1 , 5020 Salzburg, Tel: 0662/8042/3533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0878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856000" cy="1537487"/>
          </a:xfrm>
        </p:spPr>
        <p:txBody>
          <a:bodyPr/>
          <a:lstStyle/>
          <a:p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Pflegeberatung </a:t>
            </a:r>
            <a:r>
              <a:rPr lang="de-AT" sz="2800" dirty="0"/>
              <a:t>des Landes</a:t>
            </a:r>
          </a:p>
        </p:txBody>
      </p:sp>
      <p:pic>
        <p:nvPicPr>
          <p:cNvPr id="4" name="Picture 2" descr="http://www.salzburg.gv.at/gp_g5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44" y="2335029"/>
            <a:ext cx="4640094" cy="390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bgerundete rechteckige Legende 4"/>
          <p:cNvSpPr/>
          <p:nvPr/>
        </p:nvSpPr>
        <p:spPr>
          <a:xfrm>
            <a:off x="501088" y="2138598"/>
            <a:ext cx="2808312" cy="864096"/>
          </a:xfrm>
          <a:prstGeom prst="wedgeRoundRectCallout">
            <a:avLst>
              <a:gd name="adj1" fmla="val 82855"/>
              <a:gd name="adj2" fmla="val 7380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>
                <a:solidFill>
                  <a:schemeClr val="tx1"/>
                </a:solidFill>
              </a:rPr>
              <a:t>Zentralraum </a:t>
            </a:r>
            <a:r>
              <a:rPr lang="de-AT" sz="1400" dirty="0" smtClean="0">
                <a:solidFill>
                  <a:schemeClr val="tx1"/>
                </a:solidFill>
              </a:rPr>
              <a:t/>
            </a:r>
            <a:br>
              <a:rPr lang="de-AT" sz="1400" dirty="0" smtClean="0">
                <a:solidFill>
                  <a:schemeClr val="tx1"/>
                </a:solidFill>
              </a:rPr>
            </a:br>
            <a:r>
              <a:rPr lang="de-AT" sz="1400" dirty="0" smtClean="0">
                <a:solidFill>
                  <a:schemeClr val="tx1"/>
                </a:solidFill>
              </a:rPr>
              <a:t>Stadt Salzburg, Flachgau,  Tennengau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5800947" y="3854279"/>
            <a:ext cx="2808312" cy="864096"/>
          </a:xfrm>
          <a:prstGeom prst="wedgeRoundRectCallout">
            <a:avLst>
              <a:gd name="adj1" fmla="val -56239"/>
              <a:gd name="adj2" fmla="val 119007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>
                <a:solidFill>
                  <a:schemeClr val="tx1"/>
                </a:solidFill>
              </a:rPr>
              <a:t>Lungau/Pongau</a:t>
            </a:r>
            <a:r>
              <a:rPr lang="de-AT" sz="1400" dirty="0" smtClean="0">
                <a:solidFill>
                  <a:schemeClr val="tx1"/>
                </a:solidFill>
              </a:rPr>
              <a:t/>
            </a:r>
            <a:br>
              <a:rPr lang="de-AT" sz="1400" dirty="0" smtClean="0">
                <a:solidFill>
                  <a:schemeClr val="tx1"/>
                </a:solidFill>
              </a:rPr>
            </a:br>
            <a:r>
              <a:rPr lang="de-AT" sz="1400" dirty="0" smtClean="0">
                <a:solidFill>
                  <a:schemeClr val="tx1"/>
                </a:solidFill>
              </a:rPr>
              <a:t>Beratungsstelle Tamsweg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05197" y="4968510"/>
            <a:ext cx="2557084" cy="825388"/>
          </a:xfrm>
          <a:prstGeom prst="wedgeRoundRectCallout">
            <a:avLst>
              <a:gd name="adj1" fmla="val 83182"/>
              <a:gd name="adj2" fmla="val -2849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AT" sz="1400" b="1" dirty="0" smtClean="0">
                <a:solidFill>
                  <a:schemeClr val="tx1"/>
                </a:solidFill>
              </a:rPr>
              <a:t>Pinzgau</a:t>
            </a:r>
            <a:r>
              <a:rPr lang="de-AT" sz="1400" dirty="0" smtClean="0">
                <a:solidFill>
                  <a:schemeClr val="tx1"/>
                </a:solidFill>
              </a:rPr>
              <a:t/>
            </a:r>
            <a:br>
              <a:rPr lang="de-AT" sz="1400" dirty="0" smtClean="0">
                <a:solidFill>
                  <a:schemeClr val="tx1"/>
                </a:solidFill>
              </a:rPr>
            </a:br>
            <a:r>
              <a:rPr lang="de-AT" sz="1400" dirty="0" smtClean="0">
                <a:solidFill>
                  <a:schemeClr val="tx1"/>
                </a:solidFill>
              </a:rPr>
              <a:t>Beratungsstelle Zell am See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32284" y="1634592"/>
            <a:ext cx="4240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u="sng" dirty="0"/>
              <a:t>Beratungsstellen</a:t>
            </a:r>
            <a:r>
              <a:rPr lang="de-AT" u="sng" dirty="0" smtClean="0"/>
              <a:t>:</a:t>
            </a:r>
            <a:endParaRPr lang="de-AT" u="sng" dirty="0"/>
          </a:p>
        </p:txBody>
      </p:sp>
    </p:spTree>
    <p:extLst>
      <p:ext uri="{BB962C8B-B14F-4D97-AF65-F5344CB8AC3E}">
        <p14:creationId xmlns:p14="http://schemas.microsoft.com/office/powerpoint/2010/main" val="8382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r>
              <a:rPr lang="de-AT" sz="3600" b="1" u="sng" dirty="0" smtClean="0">
                <a:solidFill>
                  <a:srgbClr val="C00000"/>
                </a:solidFill>
              </a:rPr>
              <a:t>Haushaltshilfe/Hauskrankenpflege</a:t>
            </a:r>
            <a:endParaRPr lang="de-AT" sz="3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856000" cy="1171851"/>
          </a:xfrm>
        </p:spPr>
        <p:txBody>
          <a:bodyPr/>
          <a:lstStyle/>
          <a:p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Haushaltshilfe</a:t>
            </a:r>
            <a:endParaRPr lang="de-AT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2000" y="1544715"/>
            <a:ext cx="8424000" cy="5094597"/>
          </a:xfrm>
        </p:spPr>
        <p:txBody>
          <a:bodyPr/>
          <a:lstStyle/>
          <a:p>
            <a:pPr marL="0" indent="0">
              <a:buNone/>
            </a:pPr>
            <a:endParaRPr lang="de-AT" u="sng" dirty="0" smtClean="0"/>
          </a:p>
          <a:p>
            <a:pPr marL="0" indent="0">
              <a:buNone/>
            </a:pPr>
            <a:r>
              <a:rPr lang="de-AT" b="1" u="sng" dirty="0"/>
              <a:t>Angebot:</a:t>
            </a:r>
          </a:p>
          <a:p>
            <a:pPr marL="0" indent="0">
              <a:buNone/>
            </a:pPr>
            <a:endParaRPr lang="de-AT" u="sng" dirty="0"/>
          </a:p>
          <a:p>
            <a:r>
              <a:rPr lang="de-AT" dirty="0"/>
              <a:t>Unterstützung bei der </a:t>
            </a:r>
            <a:r>
              <a:rPr lang="de-AT" dirty="0" smtClean="0"/>
              <a:t>Haushaltsführung</a:t>
            </a:r>
          </a:p>
          <a:p>
            <a:pPr lvl="3"/>
            <a:r>
              <a:rPr lang="de-AT" dirty="0" smtClean="0"/>
              <a:t>Reinigung der Wohnung</a:t>
            </a:r>
          </a:p>
          <a:p>
            <a:pPr lvl="3"/>
            <a:r>
              <a:rPr lang="de-AT" dirty="0" smtClean="0"/>
              <a:t>Einkaufen</a:t>
            </a:r>
          </a:p>
          <a:p>
            <a:pPr lvl="3"/>
            <a:r>
              <a:rPr lang="de-AT" dirty="0" smtClean="0"/>
              <a:t>Unterstützung bei der Körperpflege</a:t>
            </a:r>
          </a:p>
          <a:p>
            <a:pPr lvl="3"/>
            <a:r>
              <a:rPr lang="de-AT" dirty="0" smtClean="0"/>
              <a:t>An – und Auskleiden…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13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856000" cy="2771999"/>
          </a:xfrm>
        </p:spPr>
        <p:txBody>
          <a:bodyPr/>
          <a:lstStyle/>
          <a:p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Hauskrankenpflege</a:t>
            </a:r>
            <a:endParaRPr lang="de-AT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2000" y="1535837"/>
            <a:ext cx="8424000" cy="5103475"/>
          </a:xfrm>
        </p:spPr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b="1" u="sng" dirty="0"/>
              <a:t>Angebot: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b</a:t>
            </a:r>
            <a:r>
              <a:rPr lang="de-AT" dirty="0" smtClean="0"/>
              <a:t>ietet Pflegeleistungen</a:t>
            </a:r>
          </a:p>
          <a:p>
            <a:pPr lvl="3"/>
            <a:r>
              <a:rPr lang="de-AT" dirty="0" smtClean="0"/>
              <a:t>Verabreichung von Injektionen</a:t>
            </a:r>
          </a:p>
          <a:p>
            <a:pPr lvl="3"/>
            <a:r>
              <a:rPr lang="de-AT" dirty="0" smtClean="0"/>
              <a:t>Verbandwechsel</a:t>
            </a:r>
          </a:p>
          <a:p>
            <a:pPr lvl="3"/>
            <a:r>
              <a:rPr lang="de-AT" dirty="0" smtClean="0"/>
              <a:t>Körperpflege</a:t>
            </a:r>
          </a:p>
          <a:p>
            <a:pPr lvl="3"/>
            <a:r>
              <a:rPr lang="de-AT" dirty="0" smtClean="0"/>
              <a:t>Bandagieren der Beine….</a:t>
            </a:r>
          </a:p>
          <a:p>
            <a:pPr marL="1371600" lvl="3" indent="0">
              <a:buNone/>
            </a:pPr>
            <a:endParaRPr lang="de-AT" dirty="0" smtClean="0"/>
          </a:p>
          <a:p>
            <a:pPr marL="1371600" lvl="3" indent="0">
              <a:buNone/>
            </a:pP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656947" y="5140171"/>
            <a:ext cx="7528264" cy="6924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AT" dirty="0">
                <a:solidFill>
                  <a:schemeClr val="tx1"/>
                </a:solidFill>
              </a:rPr>
              <a:t>Haushaltshilfe und Hauskrankenpflege können kombiniert werden</a:t>
            </a:r>
          </a:p>
        </p:txBody>
      </p:sp>
    </p:spTree>
    <p:extLst>
      <p:ext uri="{BB962C8B-B14F-4D97-AF65-F5344CB8AC3E}">
        <p14:creationId xmlns:p14="http://schemas.microsoft.com/office/powerpoint/2010/main" val="33237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0"/>
            <a:ext cx="8856000" cy="2771999"/>
          </a:xfrm>
        </p:spPr>
        <p:txBody>
          <a:bodyPr/>
          <a:lstStyle/>
          <a:p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Haushaltshilfe/Hauskrankenpflege</a:t>
            </a:r>
            <a:endParaRPr lang="de-AT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1800" y="1544715"/>
            <a:ext cx="8424000" cy="5094597"/>
          </a:xfrm>
        </p:spPr>
        <p:txBody>
          <a:bodyPr/>
          <a:lstStyle/>
          <a:p>
            <a:pPr marL="0" indent="0">
              <a:buNone/>
            </a:pPr>
            <a:endParaRPr lang="de-AT" b="1" u="sng" dirty="0"/>
          </a:p>
          <a:p>
            <a:r>
              <a:rPr lang="de-AT" b="1" u="sng" dirty="0"/>
              <a:t>Finanzielles: Zuschuss des </a:t>
            </a:r>
            <a:r>
              <a:rPr lang="de-AT" b="1" u="sng" dirty="0" smtClean="0"/>
              <a:t>Landes</a:t>
            </a:r>
            <a:endParaRPr lang="de-AT" b="1" u="sng" dirty="0"/>
          </a:p>
          <a:p>
            <a:pPr lvl="3"/>
            <a:r>
              <a:rPr lang="de-AT" dirty="0"/>
              <a:t>Richtet sich nach dem </a:t>
            </a:r>
            <a:r>
              <a:rPr lang="de-AT" dirty="0" smtClean="0"/>
              <a:t>Haushaltseinkommen</a:t>
            </a:r>
          </a:p>
          <a:p>
            <a:pPr marL="1371600" lvl="3" indent="0">
              <a:buNone/>
            </a:pPr>
            <a:endParaRPr lang="de-AT" dirty="0"/>
          </a:p>
          <a:p>
            <a:r>
              <a:rPr lang="de-AT" dirty="0" smtClean="0"/>
              <a:t>  </a:t>
            </a:r>
            <a:r>
              <a:rPr lang="de-AT" b="1" u="sng" dirty="0" smtClean="0"/>
              <a:t>Höchsteigenleistung</a:t>
            </a:r>
            <a:endParaRPr lang="de-AT" b="1" u="sng" dirty="0"/>
          </a:p>
          <a:p>
            <a:pPr lvl="3"/>
            <a:r>
              <a:rPr lang="de-AT" dirty="0"/>
              <a:t>Haushaltshilfe: € 32,80 ( € 32,10 </a:t>
            </a:r>
            <a:r>
              <a:rPr lang="de-AT" dirty="0" smtClean="0"/>
              <a:t>Stadt)/Stunde</a:t>
            </a:r>
            <a:endParaRPr lang="de-AT" dirty="0"/>
          </a:p>
          <a:p>
            <a:pPr lvl="3"/>
            <a:r>
              <a:rPr lang="de-AT" dirty="0"/>
              <a:t>Hauskrankenpflege: € </a:t>
            </a:r>
            <a:r>
              <a:rPr lang="de-AT" dirty="0" smtClean="0"/>
              <a:t>33,60/Stunde</a:t>
            </a:r>
          </a:p>
          <a:p>
            <a:pPr marL="1371600" lvl="3" indent="0">
              <a:buNone/>
            </a:pPr>
            <a:endParaRPr lang="de-AT" dirty="0"/>
          </a:p>
          <a:p>
            <a:pPr marL="296863" indent="-342900"/>
            <a:r>
              <a:rPr lang="de-AT" b="1" u="sng" dirty="0"/>
              <a:t>Mindesteigenleistung</a:t>
            </a:r>
          </a:p>
          <a:p>
            <a:pPr lvl="3"/>
            <a:r>
              <a:rPr lang="de-AT" dirty="0"/>
              <a:t>pro Monat € 30,- (ohne Pflegegeld</a:t>
            </a:r>
            <a:r>
              <a:rPr lang="de-AT" dirty="0" smtClean="0"/>
              <a:t>)</a:t>
            </a:r>
          </a:p>
          <a:p>
            <a:pPr marL="1371600" lvl="3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smtClean="0"/>
              <a:t>		</a:t>
            </a:r>
            <a:endParaRPr lang="de-AT" dirty="0"/>
          </a:p>
          <a:p>
            <a:pPr marL="1371600" lvl="3" indent="0">
              <a:buNone/>
            </a:pP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1127462" y="5442012"/>
            <a:ext cx="6977849" cy="7457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dirty="0" smtClean="0"/>
              <a:t>			</a:t>
            </a:r>
          </a:p>
          <a:p>
            <a:r>
              <a:rPr lang="de-AT" dirty="0"/>
              <a:t>	</a:t>
            </a:r>
            <a:r>
              <a:rPr lang="de-AT" dirty="0" smtClean="0"/>
              <a:t>	-	für </a:t>
            </a:r>
            <a:r>
              <a:rPr lang="de-AT" dirty="0"/>
              <a:t>maximal 100 Stunden pro Monat </a:t>
            </a:r>
            <a:r>
              <a:rPr lang="de-AT" dirty="0" smtClean="0"/>
              <a:t>und Haushalt</a:t>
            </a:r>
            <a:endParaRPr lang="de-AT" dirty="0"/>
          </a:p>
          <a:p>
            <a:r>
              <a:rPr lang="de-AT" dirty="0"/>
              <a:t>		-     € 7,- pro Stunde vom Pflegegeld</a:t>
            </a:r>
          </a:p>
          <a:p>
            <a:pPr algn="ctr"/>
            <a:endParaRPr lang="de-A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3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" y="0"/>
            <a:ext cx="8712000" cy="1358283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D20A11"/>
              </a:buClr>
              <a:buSzPct val="100000"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sz="2800" dirty="0" smtClean="0"/>
              <a:t>Haushaltshilfe/Hauskrankenpflege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>   </a:t>
            </a:r>
            <a:r>
              <a:rPr lang="de-AT" sz="2000" u="sng" dirty="0" smtClean="0">
                <a:latin typeface="+mn-lt"/>
                <a:ea typeface="+mn-ea"/>
                <a:cs typeface="+mn-cs"/>
              </a:rPr>
              <a:t>So </a:t>
            </a:r>
            <a:r>
              <a:rPr lang="de-AT" sz="2000" u="sng" dirty="0">
                <a:latin typeface="+mn-lt"/>
                <a:ea typeface="+mn-ea"/>
                <a:cs typeface="+mn-cs"/>
              </a:rPr>
              <a:t>einfach geht´s:</a:t>
            </a:r>
          </a:p>
        </p:txBody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993558009"/>
              </p:ext>
            </p:extLst>
          </p:nvPr>
        </p:nvGraphicFramePr>
        <p:xfrm>
          <a:off x="292963" y="1970843"/>
          <a:ext cx="8762260" cy="466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6152225" y="1846556"/>
            <a:ext cx="214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400" dirty="0" smtClean="0"/>
          </a:p>
          <a:p>
            <a:r>
              <a:rPr lang="de-AT" sz="1400" dirty="0" smtClean="0"/>
              <a:t>Bei einer Organisation</a:t>
            </a:r>
            <a:endParaRPr lang="de-AT" sz="1400" dirty="0"/>
          </a:p>
        </p:txBody>
      </p:sp>
      <p:sp>
        <p:nvSpPr>
          <p:cNvPr id="13" name="Pfeil nach rechts 12"/>
          <p:cNvSpPr/>
          <p:nvPr/>
        </p:nvSpPr>
        <p:spPr>
          <a:xfrm>
            <a:off x="5566299" y="2142836"/>
            <a:ext cx="427060" cy="1298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6232125" y="3146838"/>
            <a:ext cx="1882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beim Erstgespräch</a:t>
            </a:r>
            <a:endParaRPr lang="de-AT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6232125" y="4163627"/>
            <a:ext cx="1882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durch LReg./BH</a:t>
            </a:r>
          </a:p>
        </p:txBody>
      </p:sp>
      <p:sp>
        <p:nvSpPr>
          <p:cNvPr id="16" name="Pfeil nach rechts 15"/>
          <p:cNvSpPr/>
          <p:nvPr/>
        </p:nvSpPr>
        <p:spPr>
          <a:xfrm>
            <a:off x="5566299" y="3235804"/>
            <a:ext cx="427060" cy="1298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7" name="Pfeil nach rechts 16"/>
          <p:cNvSpPr/>
          <p:nvPr/>
        </p:nvSpPr>
        <p:spPr>
          <a:xfrm>
            <a:off x="5566299" y="4209747"/>
            <a:ext cx="427060" cy="1298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8" name="Pfeil nach rechts 17"/>
          <p:cNvSpPr/>
          <p:nvPr/>
        </p:nvSpPr>
        <p:spPr>
          <a:xfrm>
            <a:off x="5596439" y="5201193"/>
            <a:ext cx="427060" cy="1298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9" name="Pfeil nach rechts 18"/>
          <p:cNvSpPr/>
          <p:nvPr/>
        </p:nvSpPr>
        <p:spPr>
          <a:xfrm>
            <a:off x="5626963" y="6241360"/>
            <a:ext cx="427060" cy="1298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0" name="Textfeld 19"/>
          <p:cNvSpPr txBox="1"/>
          <p:nvPr/>
        </p:nvSpPr>
        <p:spPr>
          <a:xfrm>
            <a:off x="6232125" y="5124073"/>
            <a:ext cx="228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schriftliche</a:t>
            </a:r>
            <a:r>
              <a:rPr lang="de-AT" sz="1400" dirty="0" smtClean="0"/>
              <a:t> </a:t>
            </a:r>
            <a:r>
              <a:rPr lang="de-AT" sz="1400" dirty="0"/>
              <a:t>Mitteilung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232125" y="6143348"/>
            <a:ext cx="265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Eigenleistung direkt an den Leistungserbringer</a:t>
            </a:r>
          </a:p>
        </p:txBody>
      </p:sp>
    </p:spTree>
    <p:extLst>
      <p:ext uri="{BB962C8B-B14F-4D97-AF65-F5344CB8AC3E}">
        <p14:creationId xmlns:p14="http://schemas.microsoft.com/office/powerpoint/2010/main" val="25165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sz="3600" b="1" dirty="0" smtClean="0"/>
          </a:p>
          <a:p>
            <a:pPr marL="0" indent="0" algn="ctr">
              <a:buNone/>
            </a:pPr>
            <a:r>
              <a:rPr lang="de-AT" sz="3600" b="1" u="sng" dirty="0">
                <a:solidFill>
                  <a:srgbClr val="C00000"/>
                </a:solidFill>
              </a:rPr>
              <a:t>Notruftelefon/Essensdienst</a:t>
            </a:r>
          </a:p>
        </p:txBody>
      </p:sp>
    </p:spTree>
    <p:extLst>
      <p:ext uri="{BB962C8B-B14F-4D97-AF65-F5344CB8AC3E}">
        <p14:creationId xmlns:p14="http://schemas.microsoft.com/office/powerpoint/2010/main" val="33536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405</Words>
  <Application>Microsoft Office PowerPoint</Application>
  <PresentationFormat>Bildschirmpräsentation (4:3)</PresentationFormat>
  <Paragraphs>189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blank</vt:lpstr>
      <vt:lpstr>PowerPoint-Präsentation</vt:lpstr>
      <vt:lpstr>PowerPoint-Präsentation</vt:lpstr>
      <vt:lpstr> Pflegeberatung des Landes</vt:lpstr>
      <vt:lpstr>PowerPoint-Präsentation</vt:lpstr>
      <vt:lpstr> Haushaltshilfe</vt:lpstr>
      <vt:lpstr> Hauskrankenpflege</vt:lpstr>
      <vt:lpstr> Haushaltshilfe/Hauskrankenpflege</vt:lpstr>
      <vt:lpstr> Haushaltshilfe/Hauskrankenpflege      So einfach geht´s:</vt:lpstr>
      <vt:lpstr>PowerPoint-Präsentation</vt:lpstr>
      <vt:lpstr> Ergänzungsleistungen       Notruftelefon</vt:lpstr>
      <vt:lpstr> Ergänzungsleistungen     Essensdienste</vt:lpstr>
      <vt:lpstr>PowerPoint-Präsentation</vt:lpstr>
      <vt:lpstr> Tageszentren </vt:lpstr>
      <vt:lpstr> Tageszentren</vt:lpstr>
      <vt:lpstr>PowerPoint-Präsentation</vt:lpstr>
      <vt:lpstr> Kurzzeitpflege</vt:lpstr>
      <vt:lpstr> Kurzzeitpflege – Finanzierung </vt:lpstr>
      <vt:lpstr>PowerPoint-Präsentation</vt:lpstr>
      <vt:lpstr> Ersatzpflege - Finanzierung</vt:lpstr>
      <vt:lpstr> Ersatzpflege- Finanzierung</vt:lpstr>
      <vt:lpstr>Wenn soziale Dienste etc.… nicht ausreichen</vt:lpstr>
      <vt:lpstr> Hilfsmittel-Finanzierungsmöglichkeiten</vt:lpstr>
      <vt:lpstr>PowerPoint-Präsentation</vt:lpstr>
    </vt:vector>
  </TitlesOfParts>
  <Company>Land Salzburg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Judith Gruber</dc:creator>
  <cp:lastModifiedBy>PraktikantIn_ME</cp:lastModifiedBy>
  <cp:revision>63</cp:revision>
  <cp:lastPrinted>2017-05-31T09:33:04Z</cp:lastPrinted>
  <dcterms:created xsi:type="dcterms:W3CDTF">2017-04-24T05:51:57Z</dcterms:created>
  <dcterms:modified xsi:type="dcterms:W3CDTF">2018-08-01T07:26:36Z</dcterms:modified>
</cp:coreProperties>
</file>